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C055-D756-4650-9F8A-F4F818DD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9B48F-DDE0-4537-95F1-45B1350EB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35EEE-8961-4AA2-808F-D30E6BD3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0DB94-ADAD-44CD-AF6B-47D93461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F0DE4-519F-4F4E-B78F-BAA8E99B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378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65CF-FFF9-4362-915D-9FE94C82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DE366-C759-43D0-8232-891CE20AC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D878D-F097-4010-944A-2CA13696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70D25-DE7C-459E-B6AF-B07DAE57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03622-3E35-4319-AD75-2C48CCCD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052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A37C5-626B-405F-B0E8-01C350A70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0B0B-4F93-4E27-8E30-39782A4D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9AC0C-B00A-42D7-BF81-0BC3073F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9FB07-F8C7-4083-BC88-7D4B6388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D7F09-0F90-4AF5-B462-5B4CF7C6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4238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2A0-139A-446B-A498-E1E7B8FB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91EBD-275A-4476-A0F5-B1E6B0D26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1C824-823B-4179-BDDA-BBD81204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0FD5B-E28B-4C51-88FE-2C0B0219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FA002-CDD9-4C8E-9DDF-841BA4CF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0594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8A85-50D0-4559-A389-F716D9C0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A3C04-CA23-44C7-970E-A70C6135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4807E-4EEC-474D-890F-92B52673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7752B-AD33-4A30-B57C-A4B3D36B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4B024-D0D5-4736-92B5-C01E0B88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49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DA58-4699-48C4-AE36-1D0D0BC8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CC42-3B90-499E-951C-7F3196FB0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96372-49DC-4FAC-898E-73B3D1D81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CD386-018D-4BEB-9725-3FF85B05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563E1-0F41-4B7F-8304-11790E26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E399F-2B0B-481D-AB00-09200535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090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C401-0D2F-432A-86C9-CB496133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F324E-6DF3-4DF3-A6B6-3D60F3D0E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AF6F5-BE70-4A50-8FC2-41940EC11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B71E8-ED61-4CF8-8F56-A792EE96D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BF294-BBF2-47F7-A5F6-B3663299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9BF51-09AF-450A-A0DC-4E5CDAB4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1F937-8FE1-42CC-9199-9845D0C6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6F6B3-805E-459A-93A6-DC2EF6F3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683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A614-3B9A-4ABF-83BB-DB36CE44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BEAF4-5FFF-4CD5-AC96-549B37AB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10A2E-1C35-4292-82DF-79DC2B3E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E4C38-5DA8-4F14-ABCF-9326CF72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268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791E6-683E-432E-AE24-1E83CE8E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B3B06-027C-4CF6-92D0-A1920AAE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4BA7B-38FE-4589-B0E4-57DA08BC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7095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D234-31DB-4671-B2C7-B18F9AD6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A7369-B978-4C5A-8B57-230EC4923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5A74-E730-43AE-A763-53594F968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21123-C098-42C9-9613-3D8B9325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7E7A2-2782-421F-BCF9-1689906E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8904-856C-4E92-BFE1-FA635785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090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9CCE-71FC-470A-AC5F-3AA5512C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40FEF-4F25-43CE-8F21-58951829A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DAEB1-FF27-48DF-BFE8-AF5F1CEEE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70C54-4CF5-4E3C-AD6D-328A88B6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195BE-DC08-415A-AE5E-B2DC73A8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BF2B8-A865-40C7-AEA2-50DA7AD5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712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6E1BE-0257-4FB5-A54A-8E58EB8D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A3F2B-3658-4D9D-8A26-541287868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52FEE-DCF9-49C0-B963-E445C274D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54B3E-6ABF-4D03-8EBE-9F8EF2B3A76D}" type="datetimeFigureOut">
              <a:rPr lang="en-BE" smtClean="0"/>
              <a:t>12/02/2019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8608B-2400-4827-A34D-3E8712447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2517A-2727-44EB-AB3B-30B9D4F53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6198-5A0A-47D2-A3FC-20BEAF81DF5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480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C13CC3-CD08-4345-8640-342C94002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3" y="1126309"/>
            <a:ext cx="11345872" cy="4185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7C235-9E07-4242-9977-80E7776B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3" y="2956210"/>
            <a:ext cx="11345872" cy="227808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Illegal import of meat and bushmeat: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Critical Analysis of the Current Situation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endParaRPr lang="en-BE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F1069-DE91-4A7E-B357-1027E6BF741B}"/>
              </a:ext>
            </a:extLst>
          </p:cNvPr>
          <p:cNvSpPr txBox="1"/>
          <p:nvPr/>
        </p:nvSpPr>
        <p:spPr>
          <a:xfrm>
            <a:off x="3659496" y="686912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D0D9A60-7E1A-4E74-88CD-E7319DCAC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603E06-3400-435E-B678-C507B0849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8286201-7A33-4DBE-B7A0-8024082A0434}"/>
              </a:ext>
            </a:extLst>
          </p:cNvPr>
          <p:cNvGrpSpPr/>
          <p:nvPr/>
        </p:nvGrpSpPr>
        <p:grpSpPr>
          <a:xfrm>
            <a:off x="333045" y="209006"/>
            <a:ext cx="2880418" cy="679268"/>
            <a:chOff x="202418" y="6302298"/>
            <a:chExt cx="2213882" cy="4191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3A274E-90A4-40DB-A322-64C2C94A3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978" y="6493786"/>
              <a:ext cx="1670322" cy="2213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57996F-8527-4D01-9573-6FB8122CC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418" y="6302298"/>
              <a:ext cx="438150" cy="4191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52DFF94-92C3-4D7C-A257-C03B12E0AAB4}"/>
              </a:ext>
            </a:extLst>
          </p:cNvPr>
          <p:cNvSpPr txBox="1"/>
          <p:nvPr/>
        </p:nvSpPr>
        <p:spPr>
          <a:xfrm>
            <a:off x="2719619" y="5561476"/>
            <a:ext cx="5858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Erik Verheyen</a:t>
            </a:r>
          </a:p>
          <a:p>
            <a:pPr algn="ctr"/>
            <a:endParaRPr lang="en-US" sz="1600" b="1" dirty="0"/>
          </a:p>
          <a:p>
            <a:pPr algn="ctr"/>
            <a:r>
              <a:rPr lang="en-US" dirty="0"/>
              <a:t>Royal Belgian Institute of Natural Sciences, Brussels, Belgium</a:t>
            </a:r>
          </a:p>
          <a:p>
            <a:pPr algn="ctr"/>
            <a:endParaRPr lang="en-BE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EA8FB7-60D4-4F4C-9C97-19E93732F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6352" y="184719"/>
            <a:ext cx="906905" cy="7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5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3DC52B7-A20B-4B4A-B7C2-11AC26EF6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46DD2-B4AE-4B65-83EC-9BEED925C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Why is Failure to Tackle this Issue Problematic 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The failure to control these imports may result in a public health issues</a:t>
            </a:r>
          </a:p>
          <a:p>
            <a:pPr marL="0" indent="0" algn="ctr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Because it</a:t>
            </a:r>
            <a:r>
              <a:rPr lang="en-US" sz="2000" b="1" dirty="0"/>
              <a:t> </a:t>
            </a:r>
            <a:r>
              <a:rPr lang="en-US" sz="2000" dirty="0"/>
              <a:t>results in the </a:t>
            </a:r>
            <a:r>
              <a:rPr lang="en-US" sz="2000" b="1" dirty="0"/>
              <a:t>import of foodstuffs that are not in conformity with the rules on EU food safety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 addition to </a:t>
            </a:r>
            <a:r>
              <a:rPr lang="en-US" sz="2000" b="1" dirty="0"/>
              <a:t>microbial contamination</a:t>
            </a:r>
            <a:r>
              <a:rPr lang="en-US" sz="2000" dirty="0"/>
              <a:t>, it is </a:t>
            </a:r>
            <a:r>
              <a:rPr lang="en-US" sz="2000" b="1" dirty="0"/>
              <a:t>possible that these products carry pathogens that may cause zoonoses</a:t>
            </a:r>
            <a:r>
              <a:rPr lang="en-US" sz="2000" dirty="0"/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8712-A2D3-470E-9DE3-9E8A40B36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EC897-0F96-4EBB-87E4-C6D0D66C0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54" y="1759131"/>
            <a:ext cx="5153846" cy="4417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CF5B1D-9FC5-41A1-8267-E97B60872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57" y="1304925"/>
            <a:ext cx="2076450" cy="771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12651B-7E19-484A-8436-E74D20671C3F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3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BA66AE7-2031-46C2-8DFA-5395FD6E0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B9B815-1790-4BD8-9397-3E8A63A66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Why is Failure to Tackle this Issue Problematic 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The failure to control these imports also poses a credibility problem for Belgium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Concerned citizens will not understand why the National Strategy cannot be implemented with the expected urgency.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Reflects badly on Belgium’s reputation regarding the protection of species </a:t>
            </a:r>
            <a:r>
              <a:rPr lang="en-US" sz="2000" dirty="0"/>
              <a:t>that enjoy protection by  international treaties (CITES, IUCN).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Gives the impression to be powerless, or not very motivated </a:t>
            </a:r>
            <a:r>
              <a:rPr lang="en-US" sz="2000" dirty="0"/>
              <a:t>to develop and execute successful action plans to combat illegal wildlife trade.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8712-A2D3-470E-9DE3-9E8A40B36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489FA-2458-4125-A61E-103C4D5EA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2588"/>
            <a:ext cx="5181600" cy="4351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AA8B9F-28AB-4165-B5B5-C813F1019D67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6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4C7A692-1405-4B65-9D94-DB5222F66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26CCF-E979-4AB1-BD9A-62F4F3ACD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Why is Failure to Tackle this Issue Problematic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8712-A2D3-470E-9DE3-9E8A40B36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A11CBB-BBD4-4FE3-AB58-CD26DADC8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19502"/>
            <a:ext cx="5189687" cy="43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73EDA2-0C36-4E4D-9260-98AC2F58132C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052F08B-3CB6-4141-BE5E-02C3921B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The failure to control these imports also poses a credibility problem for Belgium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Concerned citizens will not understand why the National Strategy cannot be implemented with the required urgency.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Reflects badly on Belgium’s reputation regarding the protection of species </a:t>
            </a:r>
            <a:r>
              <a:rPr lang="en-US" sz="2000" dirty="0"/>
              <a:t>that enjoy protection by  </a:t>
            </a:r>
            <a:r>
              <a:rPr lang="en-US" sz="2000" b="1" dirty="0"/>
              <a:t>international treaties (CITES, IUCN).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Gives the impression to be powerless, or not very motivated </a:t>
            </a:r>
            <a:r>
              <a:rPr lang="en-US" sz="2000" dirty="0"/>
              <a:t>to develop and execute successful action plans to combat illegal wildlife trade. </a:t>
            </a:r>
          </a:p>
        </p:txBody>
      </p:sp>
    </p:spTree>
    <p:extLst>
      <p:ext uri="{BB962C8B-B14F-4D97-AF65-F5344CB8AC3E}">
        <p14:creationId xmlns:p14="http://schemas.microsoft.com/office/powerpoint/2010/main" val="406028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F3A7021-D727-4FEF-B55D-FBBE4FCB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6B289B-71FE-4191-816C-0B7640CEC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Does a Lack of Data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Justify Avoiding Decisive Action 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The current data are sufficiently alarming to warrant more effective action than is presently the case</a:t>
            </a:r>
            <a:r>
              <a:rPr lang="en-US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Imperfect data </a:t>
            </a:r>
            <a:r>
              <a:rPr lang="en-US" sz="2000" dirty="0"/>
              <a:t>does not exclude that informed </a:t>
            </a:r>
            <a:r>
              <a:rPr lang="en-US" sz="2000" b="1" dirty="0"/>
              <a:t>remedies can be found for the most pressing issues</a:t>
            </a:r>
            <a:r>
              <a:rPr lang="en-US" sz="2000" dirty="0"/>
              <a:t>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b="1" dirty="0"/>
              <a:t>WWF Belgium and Traffic report of 2018, </a:t>
            </a:r>
            <a:r>
              <a:rPr lang="en-US" sz="2000" dirty="0"/>
              <a:t>proposed founded and detailed </a:t>
            </a:r>
            <a:r>
              <a:rPr lang="en-US" sz="2000" b="1" dirty="0"/>
              <a:t>recommendations to strengthen and coordinate efforts by all actors in the enforcement chain</a:t>
            </a:r>
            <a:r>
              <a:rPr lang="en-US" sz="2000" dirty="0"/>
              <a:t>, </a:t>
            </a:r>
            <a:r>
              <a:rPr lang="en-US" sz="2000" u="sng" dirty="0"/>
              <a:t>including customs, police and the judiciary</a:t>
            </a:r>
            <a:r>
              <a:rPr lang="en-US" sz="2000" dirty="0"/>
              <a:t>, </a:t>
            </a:r>
            <a:r>
              <a:rPr lang="en-US" sz="2000" b="1" dirty="0"/>
              <a:t>to effectively fight illegal wildlife trade in Belgium and the EU.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69E266-7B88-4B5B-B99D-4CEB8AF0C7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70410" y="1823961"/>
            <a:ext cx="4720790" cy="43513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EC7F89-34E2-425D-87D6-AF20C93E37E7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61259-5E29-4F30-9EF6-FAD4E7C48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417" y="1954631"/>
            <a:ext cx="866775" cy="8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6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18AB21-C7D4-4845-8CAD-67957AC92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An Invitation to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Discuss Recommendations For Policy Makers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This afternoons group discussions will reflect on recommendations: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to tackle the bushmeat trade </a:t>
            </a:r>
            <a:r>
              <a:rPr lang="en-US" sz="2000" b="1" dirty="0"/>
              <a:t>to national &amp; European public authorities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to tackle the bushmeat trade </a:t>
            </a:r>
            <a:r>
              <a:rPr lang="en-US" sz="2000" b="1" dirty="0"/>
              <a:t>to the private sector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to tackle the bushmeat trade </a:t>
            </a:r>
            <a:r>
              <a:rPr lang="en-US" sz="2000" b="1" dirty="0"/>
              <a:t>to passengers and consumers </a:t>
            </a:r>
          </a:p>
          <a:p>
            <a:pPr marL="0" indent="0">
              <a:buNone/>
            </a:pPr>
            <a:r>
              <a:rPr lang="en-US" sz="2000" b="1" dirty="0"/>
              <a:t>Let us strive to ensure that this event will result in changes on the ground</a:t>
            </a:r>
            <a:r>
              <a:rPr lang="en-US" sz="2000" dirty="0"/>
              <a:t>, even in an era that public finances are being cut back rather than used to develop </a:t>
            </a:r>
            <a:r>
              <a:rPr lang="en-US" sz="2000" b="1" dirty="0"/>
              <a:t>adequately functioning public services</a:t>
            </a:r>
            <a:r>
              <a:rPr lang="en-US" sz="2000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69E266-7B88-4B5B-B99D-4CEB8AF0C7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0410" y="1823961"/>
            <a:ext cx="4720790" cy="4351337"/>
          </a:xfrm>
          <a:prstGeom prst="rect">
            <a:avLst/>
          </a:prstGeom>
        </p:spPr>
      </p:pic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D5AAE53-7447-457E-B04F-67BC06855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6158C8-D289-4C7D-9779-2184E784FE8D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E16EAD-97D4-468B-A14B-92246414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0C4F33-93A9-4610-8F47-25AEEC7F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Acknowledgements</a:t>
            </a:r>
            <a:endParaRPr lang="en-BE" sz="4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CE91B-6C3C-42A5-90F9-4AB289EC7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dirty="0"/>
              <a:t>Maud Istasse </a:t>
            </a:r>
            <a:r>
              <a:rPr lang="en-US" sz="2000" i="1" dirty="0"/>
              <a:t>et al</a:t>
            </a:r>
            <a:r>
              <a:rPr lang="en-US" sz="2000" dirty="0"/>
              <a:t>. from </a:t>
            </a:r>
            <a:r>
              <a:rPr lang="en-US" sz="2000" b="1" dirty="0"/>
              <a:t>Federal Public Service Health, Food Chain Safety and Environment </a:t>
            </a:r>
            <a:r>
              <a:rPr lang="en-US" sz="2000" dirty="0"/>
              <a:t>for organizing this conference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The representatives from </a:t>
            </a:r>
            <a:r>
              <a:rPr lang="en-US" sz="2000" b="1" dirty="0"/>
              <a:t>all stakeholders that contributed to the pre- conference discussion group </a:t>
            </a:r>
            <a:r>
              <a:rPr lang="en-US" sz="2000" dirty="0"/>
              <a:t>during the formulation of the </a:t>
            </a:r>
            <a:r>
              <a:rPr lang="en-US" sz="2000" b="1" dirty="0"/>
              <a:t>suggested recommendations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The participants of this afternoon’s discussions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The </a:t>
            </a:r>
            <a:r>
              <a:rPr lang="en-US" sz="2000" b="1" dirty="0"/>
              <a:t>Belgian Biodiversity platform </a:t>
            </a:r>
            <a:r>
              <a:rPr lang="en-US" sz="2000" dirty="0"/>
              <a:t>for facilitating the working group discussions</a:t>
            </a:r>
            <a:endParaRPr lang="en-BE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9BB18B-94CB-4D14-95BC-977B65B99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37" y="1993606"/>
            <a:ext cx="2601469" cy="579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91EAB-87B7-4990-B14C-DD11A9747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190" y="2827807"/>
            <a:ext cx="2366264" cy="2112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C2A28B-04EB-46A1-AD58-51424C822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661" y="5304485"/>
            <a:ext cx="841798" cy="723254"/>
          </a:xfrm>
          <a:prstGeom prst="rect">
            <a:avLst/>
          </a:prstGeom>
        </p:spPr>
      </p:pic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5608FAC-1E86-411A-A3A3-FBF87F833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0521A9-C381-4DE6-84B2-B8DCCFBDF38E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2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8CE1681-CE19-4745-BB7F-7C3D3C8F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AE259F-9147-4081-AF1C-50A8C97E2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Decades of Neglect Followed by Ambitious Plans</a:t>
            </a:r>
            <a:endParaRPr lang="en-BE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EU Action Plan against </a:t>
            </a:r>
          </a:p>
          <a:p>
            <a:pPr marL="0" indent="0" algn="ctr">
              <a:buNone/>
            </a:pPr>
            <a:r>
              <a:rPr lang="en-US" sz="4000" b="1" dirty="0"/>
              <a:t>Wildlife Trafficking 2016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Preventing</a:t>
            </a:r>
            <a:r>
              <a:rPr lang="en-US" dirty="0"/>
              <a:t> illegal wildlife trafficking and </a:t>
            </a:r>
            <a:r>
              <a:rPr lang="en-US" b="1" dirty="0"/>
              <a:t>addressing its root 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Implementing and enforcing existing rules </a:t>
            </a:r>
            <a:r>
              <a:rPr lang="en-US" dirty="0"/>
              <a:t>and combatting </a:t>
            </a:r>
            <a:r>
              <a:rPr lang="en-US" dirty="0" err="1"/>
              <a:t>organised</a:t>
            </a:r>
            <a:r>
              <a:rPr lang="en-US" dirty="0"/>
              <a:t> wildlife crime more effectively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Strengthening the global partnership of source, consumer and transit countries </a:t>
            </a:r>
            <a:r>
              <a:rPr lang="en-US" dirty="0"/>
              <a:t>against wildlife trafficking (European Union 2016). </a:t>
            </a:r>
          </a:p>
          <a:p>
            <a:pPr marL="0" indent="0" algn="ctr">
              <a:buNone/>
            </a:pPr>
            <a:r>
              <a:rPr lang="en-US" dirty="0"/>
              <a:t>This ambitious plan also suggested </a:t>
            </a:r>
            <a:r>
              <a:rPr lang="en-US" b="1" dirty="0"/>
              <a:t>individual Member States </a:t>
            </a:r>
            <a:r>
              <a:rPr lang="en-US" dirty="0"/>
              <a:t>would be able to develop their own </a:t>
            </a:r>
            <a:r>
              <a:rPr lang="en-US" b="1" dirty="0"/>
              <a:t>national level initiatives</a:t>
            </a:r>
            <a:r>
              <a:rPr lang="en-US" dirty="0"/>
              <a:t>. 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3D1745-7B8F-435B-B74A-8D6CC0146A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830F8D-C76C-4BCD-B8BD-BDE5169B8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15793"/>
            <a:ext cx="5227806" cy="4361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6EA59A-392A-48B2-95E5-6DF73125E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78" y="1480457"/>
            <a:ext cx="1654300" cy="1210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824D3A-01F0-44D3-A993-6863850C21CC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9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21E7064-1F39-4B43-816E-EC6AADB87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0FB95E-78AE-487B-84E3-F44CE14FF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A Difficult Start</a:t>
            </a:r>
            <a:endParaRPr lang="en-BE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/>
              <a:t>A WWF Belgium and Traffic report was presented to the federal parliament</a:t>
            </a:r>
            <a:r>
              <a:rPr lang="en-US" sz="2000" dirty="0"/>
              <a:t> </a:t>
            </a:r>
            <a:r>
              <a:rPr lang="en-US" sz="2000" b="1" dirty="0"/>
              <a:t>highlights Belgium's continued role as a major wildlife trade hub (2018)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Much of this wildlife is illegally imported and that </a:t>
            </a:r>
            <a:r>
              <a:rPr lang="en-US" sz="2000" b="1" dirty="0"/>
              <a:t>Belgium is a major intermediary in the illegal transport of CITES-listed commodities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Repeated the conclusion of EU Action Plan Against Wildlife Trafficking that a national action plan on illegal wildlife trade is needed</a:t>
            </a:r>
            <a:r>
              <a:rPr lang="en-US" sz="2000" dirty="0"/>
              <a:t>, with a long-term vision and dedicated actions - in line with the existing EU action plan (2016–2020). </a:t>
            </a:r>
            <a:endParaRPr lang="en-BE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28F268-F22D-4C6F-9759-26E0ED1E2E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98764" y="1825625"/>
            <a:ext cx="4860471" cy="43513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40E19A-2CB0-4E24-AD7E-C74172C9D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81" y="1023219"/>
            <a:ext cx="1471653" cy="1373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62C19E-418A-4769-8474-F5A3837CA2B6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69674A5-50AF-49A7-9D83-76674F3F8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7C203-9975-4DBF-AD31-3AC9B5584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Illegal Import Of Bushmeat Remains Unaddressed</a:t>
            </a:r>
            <a:endParaRPr lang="en-BE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A documentary reveals that the illegal import of bushmeat through the airport of Zaventem remains unaddressed (October 2018).</a:t>
            </a:r>
          </a:p>
          <a:p>
            <a:pPr marL="0" indent="0" algn="ctr">
              <a:buNone/>
            </a:pPr>
            <a:r>
              <a:rPr lang="en-US" sz="2000" b="1" dirty="0"/>
              <a:t>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Thousands of passengers </a:t>
            </a:r>
            <a:r>
              <a:rPr lang="en-US" sz="2000" dirty="0"/>
              <a:t>who reach Brussels every </a:t>
            </a:r>
            <a:r>
              <a:rPr lang="en-US" sz="2000" b="1" dirty="0"/>
              <a:t>year illegally import meat of cattle and pork, poultry and fish </a:t>
            </a:r>
            <a:r>
              <a:rPr lang="en-US" sz="2000" dirty="0"/>
              <a:t>more often than not </a:t>
            </a:r>
            <a:r>
              <a:rPr lang="en-US" sz="2000" b="1" dirty="0"/>
              <a:t>without being controlled at the Belgian border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Also considerable number of carcasses of protected species enter Belgium, with a really very low chance of getting caught. </a:t>
            </a:r>
            <a:r>
              <a:rPr lang="en-US" sz="2000" dirty="0"/>
              <a:t> </a:t>
            </a:r>
            <a:endParaRPr lang="en-BE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13596-FFC7-4972-AFC8-DCD1A8D040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7752D0-3740-41B2-94AB-3CBD7D082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5193938" cy="4351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CF5B1D-9FC5-41A1-8267-E97B60872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57" y="1304925"/>
            <a:ext cx="2076450" cy="771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5867C5-D8FE-453B-8EA0-231BBD96B455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0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ED9A3FB-03CB-4001-A369-D238E7365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47C79-BB98-465E-ACAC-08F6BC4B7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Illegal Import Of Bushmeat Remains Unaddressed</a:t>
            </a:r>
            <a:endParaRPr lang="en-BE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A documentary reveals that the illegal import of bushmeat through the airport of Zaventem remains unaddressed (October 2018).</a:t>
            </a:r>
          </a:p>
          <a:p>
            <a:pPr marL="0" indent="0" algn="ctr">
              <a:buNone/>
            </a:pPr>
            <a:r>
              <a:rPr lang="en-US" sz="2000" b="1" dirty="0"/>
              <a:t>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Thousands of passengers </a:t>
            </a:r>
            <a:r>
              <a:rPr lang="en-US" sz="2000" dirty="0"/>
              <a:t>who reach Brussels every </a:t>
            </a:r>
            <a:r>
              <a:rPr lang="en-US" sz="2000" b="1" dirty="0"/>
              <a:t>year illegally import meat of cattle and pork, poultry and fish </a:t>
            </a:r>
            <a:r>
              <a:rPr lang="en-US" sz="2000" dirty="0"/>
              <a:t>more often than not </a:t>
            </a:r>
            <a:r>
              <a:rPr lang="en-US" sz="2000" b="1" dirty="0"/>
              <a:t>without being controlled at the Belgian border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Also considerable number of carcasses of protected species enter Belgium, with a really very low chance of getting caught. </a:t>
            </a:r>
            <a:r>
              <a:rPr lang="en-US" sz="2000" dirty="0"/>
              <a:t> </a:t>
            </a:r>
            <a:endParaRPr lang="en-BE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9A3FCA-9F5F-42DF-8CEE-ED37CFD9AB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5181600" cy="4351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CF5B1D-9FC5-41A1-8267-E97B60872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57" y="1304925"/>
            <a:ext cx="2076450" cy="771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FA1D16-D87D-462A-A5C0-73A246595457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5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EC7B2BB-4550-4660-9823-16A0AED17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D9EEA-F6B3-492E-BB59-21B0C72B9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Illegal Import Of Bushmeat Remains Unaddressed</a:t>
            </a:r>
            <a:endParaRPr lang="en-BE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A documentary reveals that the illegal import of bushmeat through the airport of Zaventem remains unaddressed (October 2018).</a:t>
            </a:r>
          </a:p>
          <a:p>
            <a:pPr marL="0" indent="0" algn="ctr">
              <a:buNone/>
            </a:pPr>
            <a:r>
              <a:rPr lang="en-US" sz="2000" b="1" dirty="0"/>
              <a:t>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Thousands of passengers </a:t>
            </a:r>
            <a:r>
              <a:rPr lang="en-US" sz="2000" dirty="0"/>
              <a:t>who reach Brussels every </a:t>
            </a:r>
            <a:r>
              <a:rPr lang="en-US" sz="2000" b="1" dirty="0"/>
              <a:t>year illegally import meat of cattle and pork, poultry and fish </a:t>
            </a:r>
            <a:r>
              <a:rPr lang="en-US" sz="2000" dirty="0"/>
              <a:t>more often than not </a:t>
            </a:r>
            <a:r>
              <a:rPr lang="en-US" sz="2000" b="1" dirty="0"/>
              <a:t>without being controlled at the Belgian border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Also considerable number of carcasses of protected species enter Belgium, with a really very low chance of getting caught. </a:t>
            </a:r>
            <a:r>
              <a:rPr lang="en-US" sz="2000" dirty="0"/>
              <a:t> </a:t>
            </a:r>
            <a:endParaRPr lang="en-BE" sz="20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9DD1FF9-A4A6-412F-8D93-304E230A36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CF5B1D-9FC5-41A1-8267-E97B60872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57" y="1304925"/>
            <a:ext cx="2076450" cy="771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9DB504-66E9-4ED3-B9CA-63320BAB431F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3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06BB9FC-BA57-46A7-93FB-8D75AE63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F716B-4CEF-48F5-A4C8-A3E5C2942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Bushmeat Trade: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Impunity and a Growing Problem ?</a:t>
            </a:r>
            <a:endParaRPr lang="en-BE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When carcasses are confiscated, seemingly </a:t>
            </a:r>
            <a:r>
              <a:rPr lang="en-US" sz="2000" b="1" dirty="0"/>
              <a:t>very few - if any- of the detected offenders were/are fined</a:t>
            </a:r>
            <a:r>
              <a:rPr lang="en-US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This results in impunity </a:t>
            </a:r>
            <a:r>
              <a:rPr lang="en-US" sz="2000" dirty="0"/>
              <a:t>which can hardly be seen as the way in which this problem should be tackled.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Most offenders belong to </a:t>
            </a:r>
            <a:r>
              <a:rPr lang="en-US" sz="2000" b="1" dirty="0"/>
              <a:t>the growing African diaspora in Belgium</a:t>
            </a:r>
            <a:r>
              <a:rPr lang="en-US" sz="2000" dirty="0"/>
              <a:t>, which suggests that </a:t>
            </a:r>
            <a:r>
              <a:rPr lang="en-US" sz="2000" b="1" dirty="0"/>
              <a:t>the scale of this problem is likely to increase as long as no effective action is taken</a:t>
            </a:r>
            <a:r>
              <a:rPr lang="en-US" sz="2000" dirty="0"/>
              <a:t>.</a:t>
            </a:r>
            <a:endParaRPr lang="en-BE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8712-A2D3-470E-9DE3-9E8A40B36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3C7C7-BBA9-4B01-BB99-6B28ADCDF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825625"/>
            <a:ext cx="5181599" cy="4351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CF5B1D-9FC5-41A1-8267-E97B60872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57" y="1304925"/>
            <a:ext cx="2076450" cy="771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F50656-B770-4210-8BAC-1B6E5CC6A3C3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3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8DB41F6-6651-495B-BD02-00018871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251526-3186-4476-BFFA-58011235E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Monkey for Sale in the Capital of the EU</a:t>
            </a:r>
            <a:endParaRPr lang="en-BE" sz="40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Lack of politic interest translates into availability of few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That bushmeat is for sale in Brussels has been suspected for decades</a:t>
            </a:r>
            <a:r>
              <a:rPr lang="en-US" sz="2000" dirty="0"/>
              <a:t>. The surprised reactions that this happens in Brussels, not only suggests that </a:t>
            </a:r>
            <a:r>
              <a:rPr lang="en-US" sz="2000" b="1" dirty="0"/>
              <a:t>ignorance about this subject is widespread</a:t>
            </a:r>
            <a:r>
              <a:rPr lang="en-US" sz="2000" dirty="0"/>
              <a:t>, and that this </a:t>
            </a:r>
            <a:r>
              <a:rPr lang="en-US" sz="2000" b="1" dirty="0"/>
              <a:t>illegal market should be investigated</a:t>
            </a:r>
            <a:r>
              <a:rPr lang="en-US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The very first data on the nature and quantity of illegal import of bushmeat into Belgium have been presented today’s press conference </a:t>
            </a:r>
            <a:r>
              <a:rPr lang="en-US" sz="2000" dirty="0"/>
              <a:t>(Anne-Lise </a:t>
            </a:r>
            <a:r>
              <a:rPr lang="en-US" sz="2000" dirty="0" err="1"/>
              <a:t>Chaber</a:t>
            </a:r>
            <a:r>
              <a:rPr lang="en-US" sz="2000" dirty="0"/>
              <a:t>, </a:t>
            </a:r>
            <a:r>
              <a:rPr lang="en-US" sz="2000" dirty="0" err="1"/>
              <a:t>ULg</a:t>
            </a:r>
            <a:r>
              <a:rPr lang="en-US" sz="2000" dirty="0"/>
              <a:t>) </a:t>
            </a:r>
            <a:endParaRPr lang="en-BE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8712-A2D3-470E-9DE3-9E8A40B36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AE484-068C-4E00-8212-7FCDC2DA4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825624"/>
            <a:ext cx="5181600" cy="43540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45CE57-2063-41FE-883A-DE0A5A7E616A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CF5B1D-9FC5-41A1-8267-E97B60872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57" y="1304925"/>
            <a:ext cx="2076450" cy="771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DD02B-E609-4639-8EA5-6621D5A74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0774" y="5064890"/>
            <a:ext cx="825510" cy="8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7483E73-7349-43B6-A2FD-C1FF92717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02" y="6142118"/>
            <a:ext cx="1638355" cy="51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C03825-BC7B-4D21-BB8D-206F35171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6003612"/>
            <a:ext cx="1583781" cy="763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AE484-068C-4E00-8212-7FCDC2DA4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825624"/>
            <a:ext cx="5181600" cy="43540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D99252-C3AE-4CEE-91F1-8A91BE37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Why Are Controls at The Airport Ineffective?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F5F7-298B-4B40-89E3-DB59D2CA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No lack of legislature or actors to implement the existing legislation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current issue seems to be mainly caused by the </a:t>
            </a:r>
            <a:r>
              <a:rPr lang="en-US" sz="1800" b="1" dirty="0"/>
              <a:t>often prohibitive legal and operational context in which the actors in the enforcement chain</a:t>
            </a:r>
            <a:r>
              <a:rPr lang="en-US" sz="1800" dirty="0"/>
              <a:t>, including customs, police and the judiciary, </a:t>
            </a:r>
            <a:r>
              <a:rPr lang="en-US" sz="1800" b="1" dirty="0"/>
              <a:t>have to operate and collaborate.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The terrorist attack in Zaventem airport in 2016 </a:t>
            </a:r>
            <a:r>
              <a:rPr lang="en-US" sz="1800" dirty="0"/>
              <a:t>explains why from the security point of view, </a:t>
            </a:r>
            <a:r>
              <a:rPr lang="en-US" sz="1800" b="1" dirty="0"/>
              <a:t>it is preferred that arriving passengers leave the airport without undue delay.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This safety strategy </a:t>
            </a:r>
            <a:r>
              <a:rPr lang="en-US" sz="1800" dirty="0"/>
              <a:t>interferes with serious border controls and</a:t>
            </a:r>
            <a:r>
              <a:rPr lang="en-US" sz="1800" b="1" dirty="0"/>
              <a:t> opens our borders to illegal wildlife trade. </a:t>
            </a:r>
            <a:endParaRPr lang="en-BE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8712-A2D3-470E-9DE3-9E8A40B36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CF5B1D-9FC5-41A1-8267-E97B60872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57" y="1304925"/>
            <a:ext cx="2076450" cy="771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8DEA51-E008-4C11-80F0-00A426CCF4DC}"/>
              </a:ext>
            </a:extLst>
          </p:cNvPr>
          <p:cNvSpPr txBox="1"/>
          <p:nvPr/>
        </p:nvSpPr>
        <p:spPr>
          <a:xfrm>
            <a:off x="2119378" y="6574061"/>
            <a:ext cx="663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Dead or alive: towards a sustainable wildlife trade - 03/12/19 at the Residence Palace, Brussels, Belgium</a:t>
            </a:r>
            <a:endParaRPr lang="en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1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Microsoft Office PowerPoint</Application>
  <PresentationFormat>Grand écran</PresentationFormat>
  <Paragraphs>94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Illegal import of meat and bushmeat:   Critical Analysis of the Current Situation </vt:lpstr>
      <vt:lpstr>Decades of Neglect Followed by Ambitious Plans</vt:lpstr>
      <vt:lpstr>A Difficult Start</vt:lpstr>
      <vt:lpstr>Illegal Import Of Bushmeat Remains Unaddressed</vt:lpstr>
      <vt:lpstr>Illegal Import Of Bushmeat Remains Unaddressed</vt:lpstr>
      <vt:lpstr>Illegal Import Of Bushmeat Remains Unaddressed</vt:lpstr>
      <vt:lpstr>Bushmeat Trade:  Impunity and a Growing Problem ?</vt:lpstr>
      <vt:lpstr>Monkey for Sale in the Capital of the EU</vt:lpstr>
      <vt:lpstr>Why Are Controls at The Airport Ineffective?</vt:lpstr>
      <vt:lpstr>Why is Failure to Tackle this Issue Problematic ?</vt:lpstr>
      <vt:lpstr>Why is Failure to Tackle this Issue Problematic ?</vt:lpstr>
      <vt:lpstr>Why is Failure to Tackle this Issue Problematic ?</vt:lpstr>
      <vt:lpstr>Does a Lack of Data  Justify Avoiding Decisive Action ?</vt:lpstr>
      <vt:lpstr>An Invitation to  Discuss Recommendations For Policy Makers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ANALYSIS OF THE CURRENT SITUATION</dc:title>
  <dc:creator>Erik Verheyen</dc:creator>
  <cp:lastModifiedBy>Istasse Maud</cp:lastModifiedBy>
  <cp:revision>59</cp:revision>
  <dcterms:created xsi:type="dcterms:W3CDTF">2019-12-01T19:13:29Z</dcterms:created>
  <dcterms:modified xsi:type="dcterms:W3CDTF">2019-12-02T15:20:57Z</dcterms:modified>
</cp:coreProperties>
</file>