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 id="2147483677" r:id="rId6"/>
    <p:sldMasterId id="2147483688" r:id="rId7"/>
    <p:sldMasterId id="2147483699" r:id="rId8"/>
    <p:sldMasterId id="2147483710" r:id="rId9"/>
    <p:sldMasterId id="2147483721" r:id="rId10"/>
    <p:sldMasterId id="2147483732" r:id="rId11"/>
    <p:sldMasterId id="2147483743" r:id="rId12"/>
  </p:sldMasterIdLst>
  <p:notesMasterIdLst>
    <p:notesMasterId r:id="rId33"/>
  </p:notesMasterIdLst>
  <p:sldIdLst>
    <p:sldId id="323" r:id="rId13"/>
    <p:sldId id="257" r:id="rId14"/>
    <p:sldId id="285" r:id="rId15"/>
    <p:sldId id="307" r:id="rId16"/>
    <p:sldId id="324" r:id="rId17"/>
    <p:sldId id="306" r:id="rId18"/>
    <p:sldId id="325" r:id="rId19"/>
    <p:sldId id="326" r:id="rId20"/>
    <p:sldId id="314" r:id="rId21"/>
    <p:sldId id="317" r:id="rId22"/>
    <p:sldId id="309" r:id="rId23"/>
    <p:sldId id="327" r:id="rId24"/>
    <p:sldId id="310" r:id="rId25"/>
    <p:sldId id="289" r:id="rId26"/>
    <p:sldId id="328" r:id="rId27"/>
    <p:sldId id="311" r:id="rId28"/>
    <p:sldId id="321" r:id="rId29"/>
    <p:sldId id="329" r:id="rId30"/>
    <p:sldId id="312" r:id="rId31"/>
    <p:sldId id="264" r:id="rId32"/>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6C"/>
    <a:srgbClr val="ED037C"/>
    <a:srgbClr val="8CC63F"/>
    <a:srgbClr val="BCB9B8"/>
    <a:srgbClr val="FAA61A"/>
    <a:srgbClr val="812990"/>
    <a:srgbClr val="00AC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C360BE-40BF-474D-B16E-CAFA9EA3AEC6}" v="2060" dt="2019-12-02T16:29:53.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56128" autoAdjust="0"/>
  </p:normalViewPr>
  <p:slideViewPr>
    <p:cSldViewPr snapToGrid="0">
      <p:cViewPr varScale="1">
        <p:scale>
          <a:sx n="40" d="100"/>
          <a:sy n="40" d="100"/>
        </p:scale>
        <p:origin x="1854" y="60"/>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3634006035458"/>
          <c:y val="0.17171296296296296"/>
          <c:w val="0.87382856705016976"/>
          <c:h val="0.585547171186935"/>
        </c:manualLayout>
      </c:layout>
      <c:barChart>
        <c:barDir val="col"/>
        <c:grouping val="clustered"/>
        <c:varyColors val="0"/>
        <c:ser>
          <c:idx val="0"/>
          <c:order val="0"/>
          <c:tx>
            <c:strRef>
              <c:f>Results!$F$1</c:f>
              <c:strCache>
                <c:ptCount val="1"/>
                <c:pt idx="0">
                  <c:v>Nr.</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8750-44E6-84B2-31C5BE848380}"/>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8750-44E6-84B2-31C5BE848380}"/>
              </c:ext>
            </c:extLst>
          </c:dPt>
          <c:cat>
            <c:strRef>
              <c:f>Results!$E$2:$E$3</c:f>
              <c:strCache>
                <c:ptCount val="2"/>
                <c:pt idx="0">
                  <c:v>Pet trade</c:v>
                </c:pt>
                <c:pt idx="1">
                  <c:v>Wildlife trade</c:v>
                </c:pt>
              </c:strCache>
            </c:strRef>
          </c:cat>
          <c:val>
            <c:numRef>
              <c:f>Results!$F$2:$F$3</c:f>
              <c:numCache>
                <c:formatCode>General</c:formatCode>
                <c:ptCount val="2"/>
                <c:pt idx="0">
                  <c:v>39</c:v>
                </c:pt>
                <c:pt idx="1">
                  <c:v>7</c:v>
                </c:pt>
              </c:numCache>
            </c:numRef>
          </c:val>
          <c:extLst>
            <c:ext xmlns:c16="http://schemas.microsoft.com/office/drawing/2014/chart" uri="{C3380CC4-5D6E-409C-BE32-E72D297353CC}">
              <c16:uniqueId val="{00000004-8750-44E6-84B2-31C5BE848380}"/>
            </c:ext>
          </c:extLst>
        </c:ser>
        <c:dLbls>
          <c:showLegendKey val="0"/>
          <c:showVal val="0"/>
          <c:showCatName val="0"/>
          <c:showSerName val="0"/>
          <c:showPercent val="0"/>
          <c:showBubbleSize val="0"/>
        </c:dLbls>
        <c:gapWidth val="219"/>
        <c:overlap val="-27"/>
        <c:axId val="518040352"/>
        <c:axId val="520235416"/>
      </c:barChart>
      <c:catAx>
        <c:axId val="51804035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0235416"/>
        <c:crosses val="autoZero"/>
        <c:auto val="1"/>
        <c:lblAlgn val="ctr"/>
        <c:lblOffset val="100"/>
        <c:noMultiLvlLbl val="0"/>
      </c:catAx>
      <c:valAx>
        <c:axId val="520235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1804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54995707340947E-2"/>
          <c:y val="4.3303259730906041E-2"/>
          <c:w val="0.81477412634645718"/>
          <c:h val="0.92671756045538978"/>
        </c:manualLayout>
      </c:layout>
      <c:pieChart>
        <c:varyColors val="1"/>
        <c:ser>
          <c:idx val="0"/>
          <c:order val="0"/>
          <c:tx>
            <c:strRef>
              <c:f>Results!$D$1</c:f>
              <c:strCache>
                <c:ptCount val="1"/>
                <c:pt idx="0">
                  <c:v>Nr.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FE-4044-857B-9C21EED160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FE-4044-857B-9C21EED1602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FE-4044-857B-9C21EED1602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FE-4044-857B-9C21EED1602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FE-4044-857B-9C21EED1602A}"/>
              </c:ext>
            </c:extLst>
          </c:dPt>
          <c:cat>
            <c:strRef>
              <c:f>Results!$C$2:$C$6</c:f>
              <c:strCache>
                <c:ptCount val="5"/>
                <c:pt idx="0">
                  <c:v>Global</c:v>
                </c:pt>
                <c:pt idx="1">
                  <c:v>EU</c:v>
                </c:pt>
                <c:pt idx="2">
                  <c:v>Africa</c:v>
                </c:pt>
                <c:pt idx="3">
                  <c:v>Asia-Middle East</c:v>
                </c:pt>
                <c:pt idx="4">
                  <c:v>US</c:v>
                </c:pt>
              </c:strCache>
            </c:strRef>
          </c:cat>
          <c:val>
            <c:numRef>
              <c:f>Results!$D$2:$D$6</c:f>
              <c:numCache>
                <c:formatCode>General</c:formatCode>
                <c:ptCount val="5"/>
                <c:pt idx="0">
                  <c:v>29</c:v>
                </c:pt>
                <c:pt idx="1">
                  <c:v>10</c:v>
                </c:pt>
                <c:pt idx="2">
                  <c:v>2</c:v>
                </c:pt>
                <c:pt idx="3">
                  <c:v>3</c:v>
                </c:pt>
                <c:pt idx="4">
                  <c:v>2</c:v>
                </c:pt>
              </c:numCache>
            </c:numRef>
          </c:val>
          <c:extLst>
            <c:ext xmlns:c16="http://schemas.microsoft.com/office/drawing/2014/chart" uri="{C3380CC4-5D6E-409C-BE32-E72D297353CC}">
              <c16:uniqueId val="{0000000A-42FE-4044-857B-9C21EED1602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Results!$B$1</c:f>
              <c:strCache>
                <c:ptCount val="1"/>
                <c:pt idx="0">
                  <c:v>Nr.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49-4A13-8D6B-2826540327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49-4A13-8D6B-2826540327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49-4A13-8D6B-2826540327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49-4A13-8D6B-28265403273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249-4A13-8D6B-28265403273D}"/>
              </c:ext>
            </c:extLst>
          </c:dPt>
          <c:cat>
            <c:strRef>
              <c:f>Results!$A$2:$A$6</c:f>
              <c:strCache>
                <c:ptCount val="5"/>
                <c:pt idx="0">
                  <c:v>NGO</c:v>
                </c:pt>
                <c:pt idx="1">
                  <c:v>Media</c:v>
                </c:pt>
                <c:pt idx="2">
                  <c:v>Science</c:v>
                </c:pt>
                <c:pt idx="3">
                  <c:v>Policy</c:v>
                </c:pt>
                <c:pt idx="4">
                  <c:v>Other</c:v>
                </c:pt>
              </c:strCache>
            </c:strRef>
          </c:cat>
          <c:val>
            <c:numRef>
              <c:f>Results!$B$2:$B$6</c:f>
              <c:numCache>
                <c:formatCode>General</c:formatCode>
                <c:ptCount val="5"/>
                <c:pt idx="0">
                  <c:v>15</c:v>
                </c:pt>
                <c:pt idx="1">
                  <c:v>19</c:v>
                </c:pt>
                <c:pt idx="2">
                  <c:v>6</c:v>
                </c:pt>
                <c:pt idx="3">
                  <c:v>5</c:v>
                </c:pt>
                <c:pt idx="4">
                  <c:v>1</c:v>
                </c:pt>
              </c:numCache>
            </c:numRef>
          </c:val>
          <c:extLst>
            <c:ext xmlns:c16="http://schemas.microsoft.com/office/drawing/2014/chart" uri="{C3380CC4-5D6E-409C-BE32-E72D297353CC}">
              <c16:uniqueId val="{0000000A-F249-4A13-8D6B-2826540327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0.56527</cdr:x>
      <cdr:y>0.41377</cdr:y>
    </cdr:from>
    <cdr:to>
      <cdr:x>0.81271</cdr:x>
      <cdr:y>0.54233</cdr:y>
    </cdr:to>
    <cdr:sp macro="" textlink="">
      <cdr:nvSpPr>
        <cdr:cNvPr id="2" name="TextBox 1">
          <a:extLst xmlns:a="http://schemas.openxmlformats.org/drawingml/2006/main">
            <a:ext uri="{FF2B5EF4-FFF2-40B4-BE49-F238E27FC236}">
              <a16:creationId xmlns:a16="http://schemas.microsoft.com/office/drawing/2014/main" id="{C7D26662-8C7A-427D-A2FC-1E78A08ED0DF}"/>
            </a:ext>
          </a:extLst>
        </cdr:cNvPr>
        <cdr:cNvSpPr txBox="1"/>
      </cdr:nvSpPr>
      <cdr:spPr>
        <a:xfrm xmlns:a="http://schemas.openxmlformats.org/drawingml/2006/main">
          <a:off x="2659508" y="1809018"/>
          <a:ext cx="1164191" cy="5620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t>Global</a:t>
          </a:r>
        </a:p>
      </cdr:txBody>
    </cdr:sp>
  </cdr:relSizeAnchor>
  <cdr:relSizeAnchor xmlns:cdr="http://schemas.openxmlformats.org/drawingml/2006/chartDrawing">
    <cdr:from>
      <cdr:x>0.14658</cdr:x>
      <cdr:y>0.43572</cdr:y>
    </cdr:from>
    <cdr:to>
      <cdr:x>0.31908</cdr:x>
      <cdr:y>0.56428</cdr:y>
    </cdr:to>
    <cdr:sp macro="" textlink="">
      <cdr:nvSpPr>
        <cdr:cNvPr id="3" name="TextBox 1">
          <a:extLst xmlns:a="http://schemas.openxmlformats.org/drawingml/2006/main">
            <a:ext uri="{FF2B5EF4-FFF2-40B4-BE49-F238E27FC236}">
              <a16:creationId xmlns:a16="http://schemas.microsoft.com/office/drawing/2014/main" id="{55ECAECA-ED3A-4DA6-BFF1-097837363BF9}"/>
            </a:ext>
          </a:extLst>
        </cdr:cNvPr>
        <cdr:cNvSpPr txBox="1"/>
      </cdr:nvSpPr>
      <cdr:spPr>
        <a:xfrm xmlns:a="http://schemas.openxmlformats.org/drawingml/2006/main">
          <a:off x="635657" y="1661234"/>
          <a:ext cx="748023" cy="490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EU</a:t>
          </a:r>
        </a:p>
      </cdr:txBody>
    </cdr:sp>
  </cdr:relSizeAnchor>
  <cdr:relSizeAnchor xmlns:cdr="http://schemas.openxmlformats.org/drawingml/2006/chartDrawing">
    <cdr:from>
      <cdr:x>0.38083</cdr:x>
      <cdr:y>0</cdr:y>
    </cdr:from>
    <cdr:to>
      <cdr:x>0.52152</cdr:x>
      <cdr:y>0.08771</cdr:y>
    </cdr:to>
    <cdr:sp macro="" textlink="">
      <cdr:nvSpPr>
        <cdr:cNvPr id="5" name="TextBox 1">
          <a:extLst xmlns:a="http://schemas.openxmlformats.org/drawingml/2006/main">
            <a:ext uri="{FF2B5EF4-FFF2-40B4-BE49-F238E27FC236}">
              <a16:creationId xmlns:a16="http://schemas.microsoft.com/office/drawing/2014/main" id="{B60D4096-4CDF-434C-8B07-B8B69CAF0F0E}"/>
            </a:ext>
          </a:extLst>
        </cdr:cNvPr>
        <cdr:cNvSpPr txBox="1"/>
      </cdr:nvSpPr>
      <cdr:spPr>
        <a:xfrm xmlns:a="http://schemas.openxmlformats.org/drawingml/2006/main">
          <a:off x="1680475" y="0"/>
          <a:ext cx="620832" cy="372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US</a:t>
          </a:r>
        </a:p>
      </cdr:txBody>
    </cdr:sp>
  </cdr:relSizeAnchor>
  <cdr:relSizeAnchor xmlns:cdr="http://schemas.openxmlformats.org/drawingml/2006/chartDrawing">
    <cdr:from>
      <cdr:x>0</cdr:x>
      <cdr:y>0.03304</cdr:y>
    </cdr:from>
    <cdr:to>
      <cdr:x>0.39882</cdr:x>
      <cdr:y>0.13067</cdr:y>
    </cdr:to>
    <cdr:sp macro="" textlink="">
      <cdr:nvSpPr>
        <cdr:cNvPr id="6" name="TextBox 1">
          <a:extLst xmlns:a="http://schemas.openxmlformats.org/drawingml/2006/main">
            <a:ext uri="{FF2B5EF4-FFF2-40B4-BE49-F238E27FC236}">
              <a16:creationId xmlns:a16="http://schemas.microsoft.com/office/drawing/2014/main" id="{B60D4096-4CDF-434C-8B07-B8B69CAF0F0E}"/>
            </a:ext>
          </a:extLst>
        </cdr:cNvPr>
        <cdr:cNvSpPr txBox="1"/>
      </cdr:nvSpPr>
      <cdr:spPr>
        <a:xfrm xmlns:a="http://schemas.openxmlformats.org/drawingml/2006/main">
          <a:off x="0" y="140461"/>
          <a:ext cx="1759862" cy="4151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Asia-Middle East</a:t>
          </a:r>
        </a:p>
      </cdr:txBody>
    </cdr:sp>
  </cdr:relSizeAnchor>
  <cdr:relSizeAnchor xmlns:cdr="http://schemas.openxmlformats.org/drawingml/2006/chartDrawing">
    <cdr:from>
      <cdr:x>0</cdr:x>
      <cdr:y>0.12215</cdr:y>
    </cdr:from>
    <cdr:to>
      <cdr:x>0.1725</cdr:x>
      <cdr:y>0.25072</cdr:y>
    </cdr:to>
    <cdr:sp macro="" textlink="">
      <cdr:nvSpPr>
        <cdr:cNvPr id="7" name="TextBox 1">
          <a:extLst xmlns:a="http://schemas.openxmlformats.org/drawingml/2006/main">
            <a:ext uri="{FF2B5EF4-FFF2-40B4-BE49-F238E27FC236}">
              <a16:creationId xmlns:a16="http://schemas.microsoft.com/office/drawing/2014/main" id="{B60D4096-4CDF-434C-8B07-B8B69CAF0F0E}"/>
            </a:ext>
          </a:extLst>
        </cdr:cNvPr>
        <cdr:cNvSpPr txBox="1"/>
      </cdr:nvSpPr>
      <cdr:spPr>
        <a:xfrm xmlns:a="http://schemas.openxmlformats.org/drawingml/2006/main">
          <a:off x="0" y="465713"/>
          <a:ext cx="748023" cy="4901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Africa</a:t>
          </a:r>
        </a:p>
      </cdr:txBody>
    </cdr:sp>
  </cdr:relSizeAnchor>
</c:userShapes>
</file>

<file path=ppt/drawings/drawing2.xml><?xml version="1.0" encoding="utf-8"?>
<c:userShapes xmlns:c="http://schemas.openxmlformats.org/drawingml/2006/chart">
  <cdr:relSizeAnchor xmlns:cdr="http://schemas.openxmlformats.org/drawingml/2006/chartDrawing">
    <cdr:from>
      <cdr:x>0.38447</cdr:x>
      <cdr:y>0.64968</cdr:y>
    </cdr:from>
    <cdr:to>
      <cdr:x>0.5539</cdr:x>
      <cdr:y>0.7767</cdr:y>
    </cdr:to>
    <cdr:sp macro="" textlink="">
      <cdr:nvSpPr>
        <cdr:cNvPr id="2" name="TextBox 1">
          <a:extLst xmlns:a="http://schemas.openxmlformats.org/drawingml/2006/main">
            <a:ext uri="{FF2B5EF4-FFF2-40B4-BE49-F238E27FC236}">
              <a16:creationId xmlns:a16="http://schemas.microsoft.com/office/drawing/2014/main" id="{D6CFFD14-EAA2-499B-AF33-06EB1025A0A0}"/>
            </a:ext>
          </a:extLst>
        </cdr:cNvPr>
        <cdr:cNvSpPr txBox="1"/>
      </cdr:nvSpPr>
      <cdr:spPr>
        <a:xfrm xmlns:a="http://schemas.openxmlformats.org/drawingml/2006/main">
          <a:off x="1757784" y="2466650"/>
          <a:ext cx="774629" cy="4822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Media</a:t>
          </a:r>
        </a:p>
      </cdr:txBody>
    </cdr:sp>
  </cdr:relSizeAnchor>
  <cdr:relSizeAnchor xmlns:cdr="http://schemas.openxmlformats.org/drawingml/2006/chartDrawing">
    <cdr:from>
      <cdr:x>0.27377</cdr:x>
      <cdr:y>0.11979</cdr:y>
    </cdr:from>
    <cdr:to>
      <cdr:x>0.44702</cdr:x>
      <cdr:y>0.24115</cdr:y>
    </cdr:to>
    <cdr:sp macro="" textlink="">
      <cdr:nvSpPr>
        <cdr:cNvPr id="3" name="TextBox 1">
          <a:extLst xmlns:a="http://schemas.openxmlformats.org/drawingml/2006/main">
            <a:ext uri="{FF2B5EF4-FFF2-40B4-BE49-F238E27FC236}">
              <a16:creationId xmlns:a16="http://schemas.microsoft.com/office/drawing/2014/main" id="{D6CFFD14-EAA2-499B-AF33-06EB1025A0A0}"/>
            </a:ext>
          </a:extLst>
        </cdr:cNvPr>
        <cdr:cNvSpPr txBox="1"/>
      </cdr:nvSpPr>
      <cdr:spPr>
        <a:xfrm xmlns:a="http://schemas.openxmlformats.org/drawingml/2006/main">
          <a:off x="1251670" y="454814"/>
          <a:ext cx="792098" cy="4607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Policy</a:t>
          </a:r>
        </a:p>
      </cdr:txBody>
    </cdr:sp>
  </cdr:relSizeAnchor>
  <cdr:relSizeAnchor xmlns:cdr="http://schemas.openxmlformats.org/drawingml/2006/chartDrawing">
    <cdr:from>
      <cdr:x>0.16557</cdr:x>
      <cdr:y>0.36497</cdr:y>
    </cdr:from>
    <cdr:to>
      <cdr:x>0.39004</cdr:x>
      <cdr:y>0.5</cdr:y>
    </cdr:to>
    <cdr:sp macro="" textlink="">
      <cdr:nvSpPr>
        <cdr:cNvPr id="4" name="TextBox 1">
          <a:extLst xmlns:a="http://schemas.openxmlformats.org/drawingml/2006/main">
            <a:ext uri="{FF2B5EF4-FFF2-40B4-BE49-F238E27FC236}">
              <a16:creationId xmlns:a16="http://schemas.microsoft.com/office/drawing/2014/main" id="{D6CFFD14-EAA2-499B-AF33-06EB1025A0A0}"/>
            </a:ext>
          </a:extLst>
        </cdr:cNvPr>
        <cdr:cNvSpPr txBox="1"/>
      </cdr:nvSpPr>
      <cdr:spPr>
        <a:xfrm xmlns:a="http://schemas.openxmlformats.org/drawingml/2006/main">
          <a:off x="756975" y="1385690"/>
          <a:ext cx="1026303" cy="5126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Science</a:t>
          </a:r>
        </a:p>
      </cdr:txBody>
    </cdr:sp>
  </cdr:relSizeAnchor>
  <cdr:relSizeAnchor xmlns:cdr="http://schemas.openxmlformats.org/drawingml/2006/chartDrawing">
    <cdr:from>
      <cdr:x>0.5657</cdr:x>
      <cdr:y>0.30728</cdr:y>
    </cdr:from>
    <cdr:to>
      <cdr:x>0.71353</cdr:x>
      <cdr:y>0.43349</cdr:y>
    </cdr:to>
    <cdr:sp macro="" textlink="">
      <cdr:nvSpPr>
        <cdr:cNvPr id="5" name="TextBox 1">
          <a:extLst xmlns:a="http://schemas.openxmlformats.org/drawingml/2006/main">
            <a:ext uri="{FF2B5EF4-FFF2-40B4-BE49-F238E27FC236}">
              <a16:creationId xmlns:a16="http://schemas.microsoft.com/office/drawing/2014/main" id="{D6CFFD14-EAA2-499B-AF33-06EB1025A0A0}"/>
            </a:ext>
          </a:extLst>
        </cdr:cNvPr>
        <cdr:cNvSpPr txBox="1"/>
      </cdr:nvSpPr>
      <cdr:spPr>
        <a:xfrm xmlns:a="http://schemas.openxmlformats.org/drawingml/2006/main">
          <a:off x="2586375" y="1028793"/>
          <a:ext cx="675885" cy="4225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t>NGO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17D8FE0-C4DD-4C41-8B2A-9DFCB467F286}" type="datetimeFigureOut">
              <a:rPr lang="en-GB" smtClean="0"/>
              <a:t>02/12/2019</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9544752F-A5C2-478C-BE12-09B43DEB8DD6}" type="slidenum">
              <a:rPr lang="en-GB" smtClean="0"/>
              <a:t>‹N°›</a:t>
            </a:fld>
            <a:endParaRPr lang="en-GB"/>
          </a:p>
        </p:txBody>
      </p:sp>
    </p:spTree>
    <p:extLst>
      <p:ext uri="{BB962C8B-B14F-4D97-AF65-F5344CB8AC3E}">
        <p14:creationId xmlns:p14="http://schemas.microsoft.com/office/powerpoint/2010/main" val="413492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1</a:t>
            </a:fld>
            <a:endParaRPr lang="en-GB"/>
          </a:p>
        </p:txBody>
      </p:sp>
    </p:spTree>
    <p:extLst>
      <p:ext uri="{BB962C8B-B14F-4D97-AF65-F5344CB8AC3E}">
        <p14:creationId xmlns:p14="http://schemas.microsoft.com/office/powerpoint/2010/main" val="2251045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u="none" dirty="0"/>
              <a:t>Zooming in on some issues relevant for the conference theme: </a:t>
            </a:r>
            <a:r>
              <a:rPr lang="en-GB" sz="1200" b="1" i="0" u="none" dirty="0"/>
              <a:t>(2) </a:t>
            </a:r>
            <a:r>
              <a:rPr lang="en-US" sz="1200" b="1" i="0" u="none" noProof="0" dirty="0"/>
              <a:t>Shifting</a:t>
            </a:r>
            <a:r>
              <a:rPr lang="fr-BE" sz="1200" b="1" i="0" u="none" dirty="0"/>
              <a:t> </a:t>
            </a:r>
            <a:r>
              <a:rPr lang="en-US" sz="1200" b="1" i="0" u="none" noProof="0" dirty="0"/>
              <a:t>trade</a:t>
            </a:r>
            <a:r>
              <a:rPr lang="fr-BE" sz="1200" b="1" i="0" u="none" dirty="0"/>
              <a:t> </a:t>
            </a:r>
            <a:r>
              <a:rPr lang="en-US" sz="1200" b="1" i="0" u="none" noProof="0" dirty="0"/>
              <a:t>dynamics</a:t>
            </a:r>
            <a:endParaRPr lang="en-US" b="1" i="0" u="none" noProof="0" dirty="0"/>
          </a:p>
          <a:p>
            <a:endParaRPr lang="en-US" dirty="0"/>
          </a:p>
          <a:p>
            <a:r>
              <a:rPr lang="en-US" dirty="0"/>
              <a:t>The </a:t>
            </a:r>
            <a:r>
              <a:rPr lang="en-US" b="1" dirty="0"/>
              <a:t>globalization</a:t>
            </a:r>
            <a:r>
              <a:rPr lang="en-US" dirty="0"/>
              <a:t> of world trade (e.g. ease of access to transnational air travel) and </a:t>
            </a:r>
            <a:r>
              <a:rPr lang="en-US" b="1" dirty="0"/>
              <a:t>advances in technology </a:t>
            </a:r>
            <a:r>
              <a:rPr lang="en-US" dirty="0"/>
              <a:t>has evoked </a:t>
            </a:r>
            <a:r>
              <a:rPr lang="en-US" b="1" dirty="0"/>
              <a:t>new possibilities </a:t>
            </a:r>
            <a:r>
              <a:rPr lang="en-US" dirty="0"/>
              <a:t>in the trade of exotic animals, both legal and illegal. </a:t>
            </a:r>
            <a:r>
              <a:rPr lang="en-US" b="1" dirty="0"/>
              <a:t>Trade routes </a:t>
            </a:r>
            <a:r>
              <a:rPr lang="en-US" dirty="0"/>
              <a:t>have become </a:t>
            </a:r>
            <a:r>
              <a:rPr lang="en-US" b="1" dirty="0"/>
              <a:t>more complex</a:t>
            </a:r>
            <a:r>
              <a:rPr lang="en-US" dirty="0"/>
              <a:t>, involving different players. </a:t>
            </a:r>
            <a:r>
              <a:rPr lang="en-US" b="1" dirty="0"/>
              <a:t>Multiple re-exports </a:t>
            </a:r>
            <a:r>
              <a:rPr lang="en-US" dirty="0"/>
              <a:t>at different points in the supply chain can make it </a:t>
            </a:r>
            <a:r>
              <a:rPr lang="en-US" b="1" dirty="0"/>
              <a:t>difficult to trace the actual origin </a:t>
            </a:r>
            <a:r>
              <a:rPr lang="en-US" dirty="0"/>
              <a:t>of species/ specimens in trade </a:t>
            </a:r>
            <a:r>
              <a:rPr lang="en-US" i="1" dirty="0"/>
              <a:t>[TRAFFIC, 2007].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Analysis of the CITES Trade Database </a:t>
            </a:r>
            <a:r>
              <a:rPr lang="en-US" dirty="0"/>
              <a:t>can provide better insight into </a:t>
            </a:r>
            <a:r>
              <a:rPr lang="en-US" b="1" dirty="0"/>
              <a:t>shifting patterns </a:t>
            </a:r>
            <a:r>
              <a:rPr lang="en-US" dirty="0"/>
              <a:t>into the sourcing of live wild animals in response to external factors during time. An interesting example if how the </a:t>
            </a:r>
            <a:r>
              <a:rPr lang="en-US" b="1" dirty="0"/>
              <a:t>global bird trade </a:t>
            </a:r>
            <a:r>
              <a:rPr lang="en-US" dirty="0"/>
              <a:t>has been altered by a </a:t>
            </a:r>
            <a:r>
              <a:rPr lang="en-US" b="1" dirty="0"/>
              <a:t>regional trade ban</a:t>
            </a:r>
            <a:r>
              <a:rPr lang="en-US" dirty="0"/>
              <a:t>. Since 2005, the </a:t>
            </a:r>
            <a:r>
              <a:rPr lang="en-US" b="1" dirty="0"/>
              <a:t>European Union </a:t>
            </a:r>
            <a:r>
              <a:rPr lang="en-US" dirty="0"/>
              <a:t>has placed a trade </a:t>
            </a:r>
            <a:r>
              <a:rPr lang="en-US" b="1" dirty="0"/>
              <a:t>ban on the import of all wild birds </a:t>
            </a:r>
            <a:r>
              <a:rPr lang="en-US" dirty="0"/>
              <a:t>to prevent the spread of avian influenza. As a result, the trade volumes reduced with ca. 10%  and redistributed the remaining trade flows across the globe. Before the ban, a small set of countries was responsible for a large share of global wild bird trade </a:t>
            </a:r>
            <a:r>
              <a:rPr lang="en-US" i="1" dirty="0"/>
              <a:t>[about 66% of global bird imports were made by only five EU countries (Belgium, Italy, Netherlands, Portugal and Spain), whereas three West African countries (Guinea, Mali, and Senegal) were responsible for more than 70% of bird exports]</a:t>
            </a:r>
            <a:r>
              <a:rPr lang="en-US" dirty="0"/>
              <a:t> The Neotropical region gained importance as a main source of wild birds, whereas imports increased for the US and Mexico (see Fig.)  </a:t>
            </a:r>
            <a:r>
              <a:rPr lang="en-US" b="0" i="1" dirty="0"/>
              <a:t>[Can et al., 2019; Reino et al.,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b="0" dirty="0"/>
              <a:t>The trade via </a:t>
            </a:r>
            <a:r>
              <a:rPr lang="en-US" b="1" dirty="0"/>
              <a:t>non-traditional marketplaces</a:t>
            </a:r>
            <a:r>
              <a:rPr lang="en-US" b="0" dirty="0"/>
              <a:t>, such as </a:t>
            </a:r>
            <a:r>
              <a:rPr lang="en-US" b="1" dirty="0"/>
              <a:t>fairs, websites and social media </a:t>
            </a:r>
            <a:r>
              <a:rPr lang="en-US" dirty="0"/>
              <a:t>has lead to the boom in the trade of exotic animals by increasing both the </a:t>
            </a:r>
            <a:r>
              <a:rPr lang="en-US" b="1" dirty="0"/>
              <a:t>accessibility</a:t>
            </a:r>
            <a:r>
              <a:rPr lang="en-US" dirty="0"/>
              <a:t> and the </a:t>
            </a:r>
            <a:r>
              <a:rPr lang="en-US" b="1" dirty="0"/>
              <a:t>acceptability</a:t>
            </a:r>
            <a:r>
              <a:rPr lang="en-US" dirty="0"/>
              <a:t>, especially in the pet trade. Well-known examples are e.g. </a:t>
            </a:r>
            <a:r>
              <a:rPr lang="en-US" b="1" dirty="0"/>
              <a:t>reptile trade fairs </a:t>
            </a:r>
            <a:r>
              <a:rPr lang="en-US" dirty="0"/>
              <a:t>(see pictures). In recent years, several studies has tried to </a:t>
            </a:r>
            <a:r>
              <a:rPr lang="en-US" b="1" dirty="0"/>
              <a:t>quantify the scale of online wildlife trade</a:t>
            </a:r>
            <a:r>
              <a:rPr lang="en-US" dirty="0"/>
              <a:t>. A 2018 study in the </a:t>
            </a:r>
            <a:r>
              <a:rPr lang="en-US" b="1" dirty="0"/>
              <a:t>US</a:t>
            </a:r>
            <a:r>
              <a:rPr lang="en-US" dirty="0"/>
              <a:t>, for example, documented almost 100,000 adverts (94,230 unique individual pet listings, representing 652 species) on three popular </a:t>
            </a:r>
            <a:r>
              <a:rPr lang="en-US" b="1" dirty="0"/>
              <a:t>reptile and amphibian websites </a:t>
            </a:r>
            <a:r>
              <a:rPr lang="en-US" dirty="0"/>
              <a:t>between 2012 and 2016 (Stringham and Lockwood, 2018) </a:t>
            </a:r>
            <a:r>
              <a:rPr lang="en-US" i="1" dirty="0"/>
              <a:t>[Lockwood et al., 2019].</a:t>
            </a:r>
            <a:endParaRPr lang="en-US" dirty="0"/>
          </a:p>
          <a:p>
            <a:endParaRPr lang="en-US" dirty="0"/>
          </a:p>
          <a:p>
            <a:r>
              <a:rPr lang="en-US" i="1" dirty="0"/>
              <a:t>In 2014, the </a:t>
            </a:r>
            <a:r>
              <a:rPr lang="en-US" b="1" i="1" dirty="0"/>
              <a:t>International Fund for Animal Welfare (IFAW) </a:t>
            </a:r>
            <a:r>
              <a:rPr lang="en-US" i="1" dirty="0"/>
              <a:t>investigated </a:t>
            </a:r>
            <a:r>
              <a:rPr lang="en-US" b="1" i="1" dirty="0"/>
              <a:t>280 online marketplaces </a:t>
            </a:r>
            <a:r>
              <a:rPr lang="en-US" i="1" dirty="0"/>
              <a:t>(mainly auction sites) </a:t>
            </a:r>
            <a:r>
              <a:rPr lang="en-US" b="1" i="1" dirty="0"/>
              <a:t>in sixteen countries </a:t>
            </a:r>
            <a:r>
              <a:rPr lang="en-US" i="1" dirty="0"/>
              <a:t>(including Belgium) for six weeks. They found over </a:t>
            </a:r>
            <a:r>
              <a:rPr lang="en-US" b="1" i="1" dirty="0"/>
              <a:t>33,000 endangered wildlife items </a:t>
            </a:r>
            <a:r>
              <a:rPr lang="en-US" i="1" dirty="0"/>
              <a:t>with an estimated value of approx. </a:t>
            </a:r>
            <a:r>
              <a:rPr lang="en-US" b="1" i="1" dirty="0"/>
              <a:t>10,708,137 USD</a:t>
            </a:r>
            <a:r>
              <a:rPr lang="en-US" i="1" dirty="0"/>
              <a:t>. While it was not possible to determine the exact number of illegal and legal advertisements, more than 1000 cases were submitted to enforcement authorities for further investigation</a:t>
            </a:r>
            <a:r>
              <a:rPr lang="en-US" dirty="0"/>
              <a:t>. </a:t>
            </a:r>
            <a:r>
              <a:rPr lang="en-US" i="1" dirty="0"/>
              <a:t>[IFAW, 2014].</a:t>
            </a:r>
            <a:endParaRPr lang="en-US" dirty="0"/>
          </a:p>
        </p:txBody>
      </p:sp>
      <p:sp>
        <p:nvSpPr>
          <p:cNvPr id="4" name="Slide Number Placeholder 3"/>
          <p:cNvSpPr>
            <a:spLocks noGrp="1"/>
          </p:cNvSpPr>
          <p:nvPr>
            <p:ph type="sldNum" sz="quarter" idx="5"/>
          </p:nvPr>
        </p:nvSpPr>
        <p:spPr/>
        <p:txBody>
          <a:bodyPr/>
          <a:lstStyle/>
          <a:p>
            <a:fld id="{9544752F-A5C2-478C-BE12-09B43DEB8DD6}" type="slidenum">
              <a:rPr lang="en-GB" smtClean="0"/>
              <a:t>10</a:t>
            </a:fld>
            <a:endParaRPr lang="en-GB"/>
          </a:p>
        </p:txBody>
      </p:sp>
    </p:spTree>
    <p:extLst>
      <p:ext uri="{BB962C8B-B14F-4D97-AF65-F5344CB8AC3E}">
        <p14:creationId xmlns:p14="http://schemas.microsoft.com/office/powerpoint/2010/main" val="50412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Besides benefits mentioned earlier, the global trade in exotic animals has many more </a:t>
            </a:r>
            <a:r>
              <a:rPr lang="en-US" sz="1200" b="1" i="0" u="none" strike="noStrike" kern="1200" baseline="0" dirty="0">
                <a:solidFill>
                  <a:schemeClr val="tx1"/>
                </a:solidFill>
                <a:latin typeface="+mn-lt"/>
                <a:ea typeface="+mn-ea"/>
                <a:cs typeface="+mn-cs"/>
              </a:rPr>
              <a:t>environmental and socio-economic impacts at significant costs </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see Tab</a:t>
            </a:r>
            <a:r>
              <a:rPr lang="en-US" sz="1200" b="0" i="0" u="none" strike="noStrike" kern="1200" baseline="0" dirty="0">
                <a:solidFill>
                  <a:schemeClr val="tx1"/>
                </a:solidFill>
                <a:latin typeface="+mn-lt"/>
                <a:ea typeface="+mn-ea"/>
                <a:cs typeface="+mn-cs"/>
              </a:rPr>
              <a:t>)</a:t>
            </a:r>
            <a:r>
              <a:rPr lang="en-US" i="1" dirty="0"/>
              <a:t> [WWBG, 2019]. </a:t>
            </a:r>
            <a:r>
              <a:rPr lang="en-US" i="0" dirty="0"/>
              <a:t>We will briefly </a:t>
            </a:r>
            <a:r>
              <a:rPr lang="en-US" b="1" i="0" dirty="0"/>
              <a:t>highlight </a:t>
            </a:r>
            <a:r>
              <a:rPr lang="en-US" i="0" dirty="0"/>
              <a:t>some of these relevant for the conference theme.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b="1" dirty="0"/>
              <a:t>(1) Health</a:t>
            </a:r>
          </a:p>
          <a:p>
            <a:endParaRPr lang="en-US" dirty="0"/>
          </a:p>
          <a:p>
            <a:r>
              <a:rPr lang="en-US" dirty="0"/>
              <a:t>Worldwide trade in wildlife has increased the potential for </a:t>
            </a:r>
            <a:r>
              <a:rPr lang="en-US" b="1" dirty="0"/>
              <a:t>translocation of diseases</a:t>
            </a:r>
            <a:r>
              <a:rPr lang="en-US" dirty="0"/>
              <a:t>, posing </a:t>
            </a:r>
            <a:r>
              <a:rPr lang="en-US" b="1" dirty="0"/>
              <a:t>risks to human, crop, livestock and wildlife health</a:t>
            </a:r>
            <a:r>
              <a:rPr lang="en-US" dirty="0"/>
              <a:t>. Wildlife would be the </a:t>
            </a:r>
            <a:r>
              <a:rPr lang="en-US" b="1" dirty="0"/>
              <a:t>source of at least 70% of all emerging diseases </a:t>
            </a:r>
            <a:r>
              <a:rPr lang="en-US" dirty="0"/>
              <a:t>in the world. Specific information is rather limited, but a recent review indicate that </a:t>
            </a:r>
            <a:r>
              <a:rPr lang="en-US" b="1" dirty="0"/>
              <a:t>birds and mammals </a:t>
            </a:r>
            <a:r>
              <a:rPr lang="en-US" dirty="0"/>
              <a:t>are most involved in infection reports </a:t>
            </a:r>
            <a:r>
              <a:rPr lang="en-US" i="1" dirty="0"/>
              <a:t>[2008-2016; Can et al, 2019]. </a:t>
            </a:r>
          </a:p>
          <a:p>
            <a:endParaRPr lang="en-US" dirty="0"/>
          </a:p>
          <a:p>
            <a:r>
              <a:rPr lang="en-US" i="1" dirty="0"/>
              <a:t>[“</a:t>
            </a:r>
            <a:r>
              <a:rPr lang="en-US" i="1" dirty="0" err="1"/>
              <a:t>OneWorld</a:t>
            </a:r>
            <a:r>
              <a:rPr lang="en-US" i="1" dirty="0"/>
              <a:t> - One Health” concept, created in 2004, the human health and animal health are interdependent and bound to the health of the ecosystems in which they exist (</a:t>
            </a:r>
            <a:r>
              <a:rPr lang="en-US" i="1" dirty="0" err="1"/>
              <a:t>Destoumieux</a:t>
            </a:r>
            <a:r>
              <a:rPr lang="en-US" i="1" dirty="0"/>
              <a:t>-Garzon et al., 2018)]</a:t>
            </a:r>
          </a:p>
          <a:p>
            <a:r>
              <a:rPr lang="en-US" i="1" dirty="0"/>
              <a:t>[information provided by the World </a:t>
            </a:r>
            <a:r>
              <a:rPr lang="en-US" i="1" dirty="0" err="1"/>
              <a:t>Organisation</a:t>
            </a:r>
            <a:r>
              <a:rPr lang="en-US" i="1" dirty="0"/>
              <a:t> for Animal Health (OIE) World Animal Health Information System (WAHIS)-Wild interface, </a:t>
            </a:r>
            <a:r>
              <a:rPr lang="en-US" b="1" i="1" dirty="0"/>
              <a:t>OIE WAHIS-Wild,  </a:t>
            </a:r>
            <a:r>
              <a:rPr lang="en-US" i="1" dirty="0"/>
              <a:t>for further information on infectious diseases that are associated with wild animal species. The OIE is the intergovernmental organization responsible for improving animal (i.e. domesticated livestock) health worldwide (OIE, 2018a). [Can et al., 2019]. ]</a:t>
            </a:r>
          </a:p>
          <a:p>
            <a:endParaRPr lang="en-GB" dirty="0"/>
          </a:p>
          <a:p>
            <a:endParaRPr lang="en-GB" dirty="0"/>
          </a:p>
          <a:p>
            <a:r>
              <a:rPr lang="en-GB" dirty="0"/>
              <a:t>(</a:t>
            </a:r>
            <a:r>
              <a:rPr lang="en-GB" b="1" dirty="0"/>
              <a:t>2) Wildlife and biodiversity</a:t>
            </a:r>
          </a:p>
          <a:p>
            <a:endParaRPr lang="en-GB" dirty="0"/>
          </a:p>
          <a:p>
            <a:r>
              <a:rPr lang="en-GB" b="1" dirty="0"/>
              <a:t>Invasive species</a:t>
            </a:r>
          </a:p>
          <a:p>
            <a:r>
              <a:rPr lang="en-US" dirty="0"/>
              <a:t>Many animals released by purpose or by accident in a new area can become invasive.</a:t>
            </a:r>
          </a:p>
          <a:p>
            <a:endParaRPr lang="en-US" i="0" dirty="0"/>
          </a:p>
          <a:p>
            <a:r>
              <a:rPr lang="en-US" i="1" dirty="0"/>
              <a:t>Cumulative records of alien species have </a:t>
            </a:r>
            <a:r>
              <a:rPr lang="en-US" b="1" i="1" dirty="0"/>
              <a:t>increased by 40 per cent since 1980</a:t>
            </a:r>
            <a:r>
              <a:rPr lang="en-US" i="1" dirty="0"/>
              <a:t>, associated with </a:t>
            </a:r>
            <a:r>
              <a:rPr lang="en-US" b="1" i="1" dirty="0"/>
              <a:t>increased trade and human population dynamics </a:t>
            </a:r>
            <a:r>
              <a:rPr lang="en-US" i="1" dirty="0"/>
              <a:t>and trends. </a:t>
            </a:r>
            <a:r>
              <a:rPr lang="en-US" b="1" i="1" dirty="0"/>
              <a:t>Nearly one fifth of the Earth’s surface is at risk </a:t>
            </a:r>
            <a:r>
              <a:rPr lang="en-US" i="1" dirty="0"/>
              <a:t>of plant and animal invasions, impacting native species, ecosystem functions and nature’s contributions to people, as well as economies and human health. The rate of introduction of new invasive alien species seems higher than ever before and shows no signs of slowing (IPBES, 2018).</a:t>
            </a:r>
            <a:endParaRPr lang="en-GB" i="1" dirty="0"/>
          </a:p>
          <a:p>
            <a:endParaRPr lang="en-GB" dirty="0"/>
          </a:p>
          <a:p>
            <a:r>
              <a:rPr lang="en-GB" b="1" dirty="0"/>
              <a:t>Animal welfare</a:t>
            </a:r>
          </a:p>
          <a:p>
            <a:r>
              <a:rPr lang="en-US" dirty="0"/>
              <a:t>There are several concerns by scientists and NGOs on welfare issues of wildlife trade. Many animals suffer or even die along the </a:t>
            </a:r>
            <a:r>
              <a:rPr lang="en-US" b="1" dirty="0"/>
              <a:t>trade chain </a:t>
            </a:r>
            <a:r>
              <a:rPr lang="en-US" dirty="0"/>
              <a:t>from point of capture and breeding to sales and housing. </a:t>
            </a:r>
          </a:p>
          <a:p>
            <a:endParaRPr lang="en-US" dirty="0"/>
          </a:p>
          <a:p>
            <a:r>
              <a:rPr lang="en-GB" b="1" dirty="0"/>
              <a:t>Conservation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 wildlife trade has increasingly attracted </a:t>
            </a:r>
            <a:r>
              <a:rPr lang="en-US" b="1" dirty="0"/>
              <a:t>(public) attention </a:t>
            </a:r>
            <a:r>
              <a:rPr lang="en-US" dirty="0"/>
              <a:t>in recent years be cause it is a </a:t>
            </a:r>
            <a:r>
              <a:rPr lang="en-US" b="1" dirty="0"/>
              <a:t>major driver </a:t>
            </a:r>
            <a:r>
              <a:rPr lang="en-US" dirty="0"/>
              <a:t>of species extinctions around the world </a:t>
            </a:r>
            <a:r>
              <a:rPr lang="en-US" i="1" dirty="0"/>
              <a:t>[</a:t>
            </a:r>
            <a:r>
              <a:rPr lang="en-US" b="0" i="1" dirty="0" err="1"/>
              <a:t>Reino</a:t>
            </a:r>
            <a:r>
              <a:rPr lang="en-US" b="0" i="1" dirty="0"/>
              <a:t> et al., 2017; </a:t>
            </a:r>
            <a:r>
              <a:rPr lang="en-US" b="0" i="1" dirty="0" err="1"/>
              <a:t>Warwickt</a:t>
            </a:r>
            <a:r>
              <a:rPr lang="en-US" b="0" i="1" dirty="0"/>
              <a:t> et al., 2018]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increasing number of </a:t>
            </a:r>
            <a:r>
              <a:rPr lang="en-US" b="1" dirty="0"/>
              <a:t>scientific reports </a:t>
            </a:r>
            <a:r>
              <a:rPr lang="en-US" dirty="0"/>
              <a:t>clearly states that biodiversity and nature are declining worldwide. The </a:t>
            </a:r>
            <a:r>
              <a:rPr lang="en-US" b="1" dirty="0"/>
              <a:t>2018 Living Planet Report of WWF </a:t>
            </a:r>
            <a:r>
              <a:rPr lang="en-US" dirty="0"/>
              <a:t>showed a global decline of nearly 60% of vertebrates population since 1970.  The recent </a:t>
            </a:r>
            <a:r>
              <a:rPr lang="en-US" b="1" dirty="0"/>
              <a:t>report of IPBES </a:t>
            </a:r>
            <a:r>
              <a:rPr lang="nl-BE" dirty="0"/>
              <a:t>(</a:t>
            </a:r>
            <a:r>
              <a:rPr lang="nl-BE" dirty="0" err="1"/>
              <a:t>Intergovernmental</a:t>
            </a:r>
            <a:r>
              <a:rPr lang="nl-BE" dirty="0"/>
              <a:t> </a:t>
            </a:r>
            <a:r>
              <a:rPr lang="nl-BE" dirty="0" err="1"/>
              <a:t>Science</a:t>
            </a:r>
            <a:r>
              <a:rPr lang="nl-BE" dirty="0"/>
              <a:t>-Policy Platform on </a:t>
            </a:r>
            <a:r>
              <a:rPr lang="nl-BE" dirty="0" err="1"/>
              <a:t>Biodiversity</a:t>
            </a:r>
            <a:r>
              <a:rPr lang="nl-BE" dirty="0"/>
              <a:t> and </a:t>
            </a:r>
            <a:r>
              <a:rPr lang="nl-BE" dirty="0" err="1"/>
              <a:t>Ecosystem</a:t>
            </a:r>
            <a:r>
              <a:rPr lang="nl-BE" dirty="0"/>
              <a:t> Services of </a:t>
            </a:r>
            <a:r>
              <a:rPr lang="nl-BE" dirty="0" err="1"/>
              <a:t>the</a:t>
            </a:r>
            <a:r>
              <a:rPr lang="nl-BE" dirty="0"/>
              <a:t> UN) </a:t>
            </a:r>
            <a:r>
              <a:rPr lang="nl-BE" dirty="0" err="1"/>
              <a:t>confirmed</a:t>
            </a:r>
            <a:r>
              <a:rPr lang="nl-BE" dirty="0"/>
              <a:t> </a:t>
            </a:r>
            <a:r>
              <a:rPr lang="nl-BE" dirty="0" err="1"/>
              <a:t>this</a:t>
            </a:r>
            <a:r>
              <a:rPr lang="nl-BE" dirty="0"/>
              <a:t> </a:t>
            </a:r>
            <a:r>
              <a:rPr lang="en-US" dirty="0"/>
              <a:t>downward trend and even stated that one million species are threatened with extinction (IPBES 2019). </a:t>
            </a:r>
            <a:r>
              <a:rPr lang="en-US" b="1" dirty="0"/>
              <a:t>Species overexploitation</a:t>
            </a:r>
            <a:r>
              <a:rPr lang="en-US" dirty="0"/>
              <a:t>, including wildlife trade, is one of the main drivers for this global biodiversity loss.</a:t>
            </a:r>
            <a:r>
              <a:rPr lang="en-US" i="1" dirty="0"/>
              <a:t> [TRAFFIC, 2007; WWBG, 2019]. </a:t>
            </a:r>
            <a:r>
              <a:rPr lang="en-US" i="0" dirty="0"/>
              <a:t>For example, </a:t>
            </a:r>
            <a:r>
              <a:rPr lang="en-US" dirty="0"/>
              <a:t>one-third of all </a:t>
            </a:r>
            <a:r>
              <a:rPr lang="en-US" b="1" dirty="0"/>
              <a:t>bird species </a:t>
            </a:r>
            <a:r>
              <a:rPr lang="en-US" b="0" dirty="0"/>
              <a:t>would be affected by overexploitation </a:t>
            </a:r>
            <a:r>
              <a:rPr lang="en-US" dirty="0"/>
              <a:t>affects over (Harris et al. 2015) </a:t>
            </a:r>
            <a:r>
              <a:rPr lang="en-US" i="1" dirty="0"/>
              <a:t>[Panter et al., 2019].</a:t>
            </a:r>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11</a:t>
            </a:fld>
            <a:endParaRPr lang="en-GB"/>
          </a:p>
        </p:txBody>
      </p:sp>
    </p:spTree>
    <p:extLst>
      <p:ext uri="{BB962C8B-B14F-4D97-AF65-F5344CB8AC3E}">
        <p14:creationId xmlns:p14="http://schemas.microsoft.com/office/powerpoint/2010/main" val="53161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12</a:t>
            </a:fld>
            <a:endParaRPr lang="en-GB"/>
          </a:p>
        </p:txBody>
      </p:sp>
    </p:spTree>
    <p:extLst>
      <p:ext uri="{BB962C8B-B14F-4D97-AF65-F5344CB8AC3E}">
        <p14:creationId xmlns:p14="http://schemas.microsoft.com/office/powerpoint/2010/main" val="184398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i="1" dirty="0"/>
              <a:t>But what is the role of the EU in all this?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European Union play an important role as </a:t>
            </a:r>
            <a:r>
              <a:rPr lang="en-US" sz="1200" b="1" kern="1200" dirty="0">
                <a:solidFill>
                  <a:schemeClr val="tx1"/>
                </a:solidFill>
                <a:effectLst/>
                <a:latin typeface="+mn-lt"/>
                <a:ea typeface="+mn-ea"/>
                <a:cs typeface="+mn-cs"/>
              </a:rPr>
              <a:t>source, transit and destination region </a:t>
            </a:r>
            <a:r>
              <a:rPr lang="en-US" sz="1200" kern="1200" dirty="0">
                <a:solidFill>
                  <a:schemeClr val="tx1"/>
                </a:solidFill>
                <a:effectLst/>
                <a:latin typeface="+mn-lt"/>
                <a:ea typeface="+mn-ea"/>
                <a:cs typeface="+mn-cs"/>
              </a:rPr>
              <a:t>for the trade in exotic animals, due to its </a:t>
            </a:r>
            <a:r>
              <a:rPr lang="en-US" b="1" dirty="0"/>
              <a:t>wealthy population</a:t>
            </a:r>
            <a:r>
              <a:rPr lang="en-US" dirty="0"/>
              <a:t>, lack of internal barriers/</a:t>
            </a:r>
            <a:r>
              <a:rPr lang="en-US" b="1" dirty="0"/>
              <a:t>common market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big transport hubs </a:t>
            </a:r>
            <a:r>
              <a:rPr lang="en-US" sz="1200" kern="1200" dirty="0">
                <a:solidFill>
                  <a:schemeClr val="tx1"/>
                </a:solidFill>
                <a:effectLst/>
                <a:latin typeface="+mn-lt"/>
                <a:ea typeface="+mn-ea"/>
                <a:cs typeface="+mn-cs"/>
              </a:rPr>
              <a:t>(airports and </a:t>
            </a:r>
            <a:r>
              <a:rPr lang="en-US" sz="1200" kern="1200" dirty="0" err="1">
                <a:solidFill>
                  <a:schemeClr val="tx1"/>
                </a:solidFill>
                <a:effectLst/>
                <a:latin typeface="+mn-lt"/>
                <a:ea typeface="+mn-ea"/>
                <a:cs typeface="+mn-cs"/>
              </a:rPr>
              <a:t>harbours</a:t>
            </a:r>
            <a:r>
              <a:rPr lang="en-US" sz="1200" kern="1200" dirty="0">
                <a:solidFill>
                  <a:schemeClr val="tx1"/>
                </a:solidFill>
                <a:effectLst/>
                <a:latin typeface="+mn-lt"/>
                <a:ea typeface="+mn-ea"/>
                <a:cs typeface="+mn-cs"/>
              </a:rPr>
              <a:t>).</a:t>
            </a:r>
            <a:r>
              <a:rPr lang="en-US" dirty="0"/>
              <a:t> The EU would even be one of the </a:t>
            </a:r>
            <a:r>
              <a:rPr lang="en-US" b="1" dirty="0"/>
              <a:t>largest and most diverse and complex markets for wildlife </a:t>
            </a:r>
            <a:r>
              <a:rPr lang="en-US" dirty="0"/>
              <a:t>in the world, with imports ranging from reptile products over caviar to traditional medicines (</a:t>
            </a:r>
            <a:r>
              <a:rPr lang="en-US" i="1" dirty="0"/>
              <a:t>Fig </a:t>
            </a:r>
            <a:r>
              <a:rPr lang="en-US" i="1" dirty="0">
                <a:sym typeface="Wingdings" panose="05000000000000000000" pitchFamily="2" charset="2"/>
              </a:rPr>
              <a:t> global wildlife trade, </a:t>
            </a:r>
            <a:r>
              <a:rPr lang="en-US" i="1" dirty="0" err="1">
                <a:sym typeface="Wingdings" panose="05000000000000000000" pitchFamily="2" charset="2"/>
              </a:rPr>
              <a:t>inc</a:t>
            </a:r>
            <a:r>
              <a:rPr lang="en-US" i="1" dirty="0">
                <a:sym typeface="Wingdings" panose="05000000000000000000" pitchFamily="2" charset="2"/>
              </a:rPr>
              <a:t> cites species, 2005, TRAFFIC analysis based on UN </a:t>
            </a:r>
            <a:r>
              <a:rPr lang="en-US" i="1" dirty="0" err="1">
                <a:sym typeface="Wingdings" panose="05000000000000000000" pitchFamily="2" charset="2"/>
              </a:rPr>
              <a:t>Comtrade</a:t>
            </a:r>
            <a:r>
              <a:rPr lang="en-US" i="1" dirty="0">
                <a:sym typeface="Wingdings" panose="05000000000000000000" pitchFamily="2" charset="2"/>
              </a:rPr>
              <a:t> and FAOSTAT databases, 2006) </a:t>
            </a:r>
            <a:r>
              <a:rPr lang="en-US" dirty="0"/>
              <a:t>(Auliya 2003, Engler et al. 2007, Janssen and </a:t>
            </a:r>
            <a:r>
              <a:rPr lang="en-US" dirty="0" err="1"/>
              <a:t>Blanken</a:t>
            </a:r>
            <a:r>
              <a:rPr lang="en-US" dirty="0"/>
              <a:t> 2016) </a:t>
            </a:r>
            <a:r>
              <a:rPr lang="en-US" b="0" i="1" dirty="0"/>
              <a:t>[</a:t>
            </a:r>
            <a:r>
              <a:rPr lang="en-US" i="1" dirty="0"/>
              <a:t>[RAFFIC, 2007; </a:t>
            </a:r>
            <a:r>
              <a:rPr lang="en-US" b="0" i="1" dirty="0"/>
              <a:t>Aulyia et al, 2016]. </a:t>
            </a:r>
            <a:r>
              <a:rPr lang="en-US" b="0" i="0" dirty="0"/>
              <a:t>Including timber and fisheries, t</a:t>
            </a:r>
            <a:r>
              <a:rPr lang="en-GB" sz="1200" i="0" kern="1200" dirty="0">
                <a:solidFill>
                  <a:schemeClr val="tx1"/>
                </a:solidFill>
                <a:effectLst/>
                <a:latin typeface="+mn-lt"/>
                <a:ea typeface="+mn-ea"/>
                <a:cs typeface="+mn-cs"/>
              </a:rPr>
              <a:t>he </a:t>
            </a:r>
            <a:r>
              <a:rPr lang="en-GB" sz="1200" b="1" kern="1200" dirty="0">
                <a:solidFill>
                  <a:schemeClr val="tx1"/>
                </a:solidFill>
                <a:effectLst/>
                <a:latin typeface="+mn-lt"/>
                <a:ea typeface="+mn-ea"/>
                <a:cs typeface="+mn-cs"/>
              </a:rPr>
              <a:t>legal trade </a:t>
            </a:r>
            <a:r>
              <a:rPr lang="en-GB" sz="1200" kern="1200" dirty="0">
                <a:solidFill>
                  <a:schemeClr val="tx1"/>
                </a:solidFill>
                <a:effectLst/>
                <a:latin typeface="+mn-lt"/>
                <a:ea typeface="+mn-ea"/>
                <a:cs typeface="+mn-cs"/>
              </a:rPr>
              <a:t>into the EU alone is worth </a:t>
            </a:r>
            <a:r>
              <a:rPr lang="en-GB" sz="1200" b="1" kern="1200" dirty="0">
                <a:solidFill>
                  <a:schemeClr val="tx1"/>
                </a:solidFill>
                <a:effectLst/>
                <a:latin typeface="+mn-lt"/>
                <a:ea typeface="+mn-ea"/>
                <a:cs typeface="+mn-cs"/>
              </a:rPr>
              <a:t>100 billion EUR annually </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Sina</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2016?; current TRAFFIC EU website). [</a:t>
            </a:r>
            <a:r>
              <a:rPr lang="en-US" sz="1200" i="1" kern="1200" dirty="0">
                <a:solidFill>
                  <a:schemeClr val="tx1"/>
                </a:solidFill>
                <a:effectLst/>
                <a:latin typeface="+mn-lt"/>
                <a:ea typeface="+mn-ea"/>
                <a:cs typeface="+mn-cs"/>
              </a:rPr>
              <a:t>UNEP-WCMC. 2019. EU Wildlife Trade 2017: Analysis of the European Union’s annual reports to CITES 2017</a:t>
            </a:r>
            <a:r>
              <a:rPr lang="en-GB" sz="1200" kern="1200" dirty="0">
                <a:solidFill>
                  <a:schemeClr val="tx1"/>
                </a:solidFill>
                <a:effectLst/>
                <a:latin typeface="+mn-lt"/>
                <a:ea typeface="+mn-ea"/>
                <a:cs typeface="+mn-cs"/>
              </a:rPr>
              <a:t>]</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Europe has in a booming </a:t>
            </a:r>
            <a:r>
              <a:rPr lang="en-US" b="1" dirty="0"/>
              <a:t>pet trade </a:t>
            </a:r>
            <a:r>
              <a:rPr lang="en-US" b="0" dirty="0"/>
              <a:t>with several </a:t>
            </a:r>
            <a:r>
              <a:rPr lang="en-US" b="1" dirty="0"/>
              <a:t>well-established large trade fairs</a:t>
            </a:r>
            <a:r>
              <a:rPr lang="en-US" b="0" dirty="0"/>
              <a:t>, such as in Germany and the Netherlands. </a:t>
            </a:r>
            <a:r>
              <a:rPr lang="en-US" b="1" dirty="0"/>
              <a:t>80 million households </a:t>
            </a:r>
            <a:r>
              <a:rPr lang="en-US" b="0" dirty="0"/>
              <a:t>in Europe would have at least one pet (</a:t>
            </a:r>
            <a:r>
              <a:rPr lang="en-US" b="0" i="1" dirty="0"/>
              <a:t>Fig</a:t>
            </a:r>
            <a:r>
              <a:rPr lang="en-US" b="0" dirty="0"/>
              <a:t>) and t</a:t>
            </a:r>
            <a:r>
              <a:rPr lang="en-US" dirty="0"/>
              <a:t>here are an </a:t>
            </a:r>
            <a:r>
              <a:rPr lang="en-US" b="1" dirty="0"/>
              <a:t>estimated 300 million pets </a:t>
            </a:r>
            <a:r>
              <a:rPr lang="en-US" dirty="0"/>
              <a:t>in Europe, including mammals, birds, reptiles, fish and amphibians </a:t>
            </a:r>
            <a:r>
              <a:rPr lang="en-US" b="0" dirty="0"/>
              <a:t>(</a:t>
            </a:r>
            <a:r>
              <a:rPr lang="en-US" b="0" i="1" dirty="0"/>
              <a:t>Fig</a:t>
            </a:r>
            <a:r>
              <a:rPr lang="en-US" b="0" dirty="0"/>
              <a:t>). In the </a:t>
            </a:r>
            <a:r>
              <a:rPr lang="en-US" b="1" dirty="0"/>
              <a:t>UK</a:t>
            </a:r>
            <a:r>
              <a:rPr lang="en-US" b="0" dirty="0"/>
              <a:t> alone, 65 million animals are kept as pets in the UK </a:t>
            </a:r>
            <a:r>
              <a:rPr lang="en-US" b="0" i="1" dirty="0"/>
              <a:t>(Fig</a:t>
            </a:r>
            <a:r>
              <a:rPr lang="en-US" b="0" dirty="0"/>
              <a:t>). The </a:t>
            </a:r>
            <a:r>
              <a:rPr lang="en-US" b="1" dirty="0"/>
              <a:t>UK</a:t>
            </a:r>
            <a:r>
              <a:rPr lang="en-US" b="0" dirty="0"/>
              <a:t> is in particular, together with Germany a leading market for </a:t>
            </a:r>
            <a:r>
              <a:rPr lang="en-US" b="1" dirty="0"/>
              <a:t>live reptiles </a:t>
            </a:r>
            <a:r>
              <a:rPr lang="en-US" b="0" i="1" dirty="0"/>
              <a:t>(Fig). </a:t>
            </a:r>
            <a:r>
              <a:rPr lang="en-US" b="0" i="0" dirty="0"/>
              <a:t>This makes the </a:t>
            </a:r>
            <a:r>
              <a:rPr lang="en-US" b="1" i="0" dirty="0"/>
              <a:t>EU</a:t>
            </a:r>
            <a:r>
              <a:rPr lang="en-US" b="0" i="0" dirty="0"/>
              <a:t> </a:t>
            </a:r>
            <a:r>
              <a:rPr lang="en-US" i="0" dirty="0"/>
              <a:t>the world’s </a:t>
            </a:r>
            <a:r>
              <a:rPr lang="en-US" b="1" i="0" dirty="0"/>
              <a:t>top importer of live reptiles </a:t>
            </a:r>
            <a:r>
              <a:rPr lang="en-US" b="0" i="1" dirty="0"/>
              <a:t>(together with US), </a:t>
            </a:r>
            <a:r>
              <a:rPr lang="en-US" b="0" i="0" dirty="0"/>
              <a:t>totaling </a:t>
            </a:r>
            <a:r>
              <a:rPr lang="en-US" b="1" i="0" dirty="0"/>
              <a:t>almost 30 million specimens </a:t>
            </a:r>
            <a:r>
              <a:rPr lang="en-US" b="0" i="0" dirty="0"/>
              <a:t>(26 472 570) between 2002 and 2017, most of these </a:t>
            </a:r>
            <a:r>
              <a:rPr lang="en-US" b="1" i="0" dirty="0"/>
              <a:t>non-CITES, </a:t>
            </a:r>
            <a:r>
              <a:rPr lang="en-US" b="0" i="0" dirty="0"/>
              <a:t>with a total value </a:t>
            </a:r>
            <a:r>
              <a:rPr lang="en-US" b="1" i="0" dirty="0"/>
              <a:t>over 100 million euro </a:t>
            </a:r>
            <a:r>
              <a:rPr lang="en-US" b="0" i="0" dirty="0"/>
              <a:t>(</a:t>
            </a:r>
            <a:r>
              <a:rPr lang="en-US" dirty="0"/>
              <a:t>103 065 334 EUR) </a:t>
            </a:r>
            <a:r>
              <a:rPr lang="en-US" b="0" i="1" dirty="0"/>
              <a:t>[Janssens &amp; </a:t>
            </a:r>
            <a:r>
              <a:rPr lang="en-US" b="0" i="1" dirty="0" err="1"/>
              <a:t>Leupen</a:t>
            </a:r>
            <a:r>
              <a:rPr lang="en-US" b="0" i="1" dirty="0"/>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If we look to more recent (2017) trade data of </a:t>
            </a:r>
            <a:r>
              <a:rPr lang="en-US" b="1" i="1" dirty="0"/>
              <a:t>CITES-listed species in the EU</a:t>
            </a:r>
            <a:r>
              <a:rPr lang="en-US" b="0" i="1" dirty="0"/>
              <a:t>, we see a somewhat other trend</a:t>
            </a:r>
            <a:r>
              <a:rPr lang="en-US" b="0" i="0" dirty="0"/>
              <a:t>. The </a:t>
            </a:r>
            <a:r>
              <a:rPr lang="en-US" b="1" i="0" dirty="0"/>
              <a:t>EU </a:t>
            </a:r>
            <a:r>
              <a:rPr lang="en-US" b="0" i="0" dirty="0"/>
              <a:t>also continues to be a key importing market for </a:t>
            </a:r>
            <a:r>
              <a:rPr lang="en-US" b="1" i="0" dirty="0"/>
              <a:t>international wildlife trade for CITES –listed species</a:t>
            </a:r>
            <a:r>
              <a:rPr lang="en-US" b="0" i="0" dirty="0"/>
              <a:t>, with approximately </a:t>
            </a:r>
            <a:r>
              <a:rPr lang="en-US" b="1" i="0" dirty="0"/>
              <a:t>106 000 import transactions reported in 2017</a:t>
            </a:r>
            <a:r>
              <a:rPr lang="en-US" b="0" i="0" dirty="0"/>
              <a:t>. and almost all imports were for </a:t>
            </a:r>
            <a:r>
              <a:rPr lang="en-US" b="1" i="0" dirty="0"/>
              <a:t>commercial purposes</a:t>
            </a:r>
            <a:r>
              <a:rPr lang="en-US" b="0" i="0" dirty="0"/>
              <a:t>. </a:t>
            </a:r>
            <a:r>
              <a:rPr lang="en-US" b="1" i="0" dirty="0"/>
              <a:t>Live ornamental plants </a:t>
            </a:r>
            <a:r>
              <a:rPr lang="en-US" b="0" i="0" dirty="0"/>
              <a:t>were the commodity </a:t>
            </a:r>
            <a:r>
              <a:rPr lang="en-US" b="1" i="1" dirty="0"/>
              <a:t>imported</a:t>
            </a:r>
            <a:r>
              <a:rPr lang="en-US" b="1" i="0" dirty="0"/>
              <a:t> in the highest quantities </a:t>
            </a:r>
            <a:r>
              <a:rPr lang="en-US" b="0" i="0" dirty="0"/>
              <a:t>by the EU in 2017, predominantly consisting of wild-sourced snowdrops and artificially propagated cacti, …. </a:t>
            </a:r>
            <a:r>
              <a:rPr lang="en-US" b="1" i="0" dirty="0"/>
              <a:t>Reptile skins and small manufactured reptile leather products </a:t>
            </a:r>
            <a:r>
              <a:rPr lang="en-US" b="0" i="0" dirty="0"/>
              <a:t>were also imported in high levels in 2017. The EU reported </a:t>
            </a:r>
            <a:r>
              <a:rPr lang="en-US" b="1" i="0" dirty="0"/>
              <a:t>336 000 </a:t>
            </a:r>
            <a:r>
              <a:rPr lang="en-US" b="1" i="1" dirty="0"/>
              <a:t>export </a:t>
            </a:r>
            <a:r>
              <a:rPr lang="en-US" b="1" i="0" dirty="0"/>
              <a:t>and re-export transactions in 2017</a:t>
            </a:r>
            <a:r>
              <a:rPr lang="en-US" b="0" i="0" dirty="0"/>
              <a:t>, representing slightly higher levels than were reported in 2016 (314 000 transactions). The majority (63%) of these transactions were </a:t>
            </a:r>
            <a:r>
              <a:rPr lang="en-US" b="1" i="0" dirty="0"/>
              <a:t>captive-produced</a:t>
            </a:r>
            <a:r>
              <a:rPr lang="en-US" b="0" i="0" dirty="0"/>
              <a:t> and, </a:t>
            </a:r>
            <a:r>
              <a:rPr lang="en-US" b="1" i="0" dirty="0"/>
              <a:t>similarly to imports, three quarters of the 2068 different taxa involved were plants</a:t>
            </a:r>
            <a:r>
              <a:rPr lang="en-US" b="0" i="0" dirty="0"/>
              <a:t>. Wild-sourced re-exports include </a:t>
            </a:r>
            <a:r>
              <a:rPr lang="en-US" b="1" i="0" dirty="0"/>
              <a:t>American alligator skins</a:t>
            </a:r>
            <a:r>
              <a:rPr lang="en-US" b="0" i="0" dirty="0"/>
              <a:t>. In 2017, 123 taxa imported into the EU as wild-sourced or ranched specimens met the ‘</a:t>
            </a:r>
            <a:r>
              <a:rPr lang="en-US" b="1" i="0" dirty="0"/>
              <a:t>noteworthy trends’ criteria</a:t>
            </a:r>
            <a:r>
              <a:rPr lang="en-US" b="0" i="0" dirty="0"/>
              <a:t>. The majority of these were </a:t>
            </a:r>
            <a:r>
              <a:rPr lang="en-US" b="1" i="0" dirty="0"/>
              <a:t>corals, followed by plants and reptiles</a:t>
            </a:r>
            <a:r>
              <a:rPr lang="en-US" b="0" i="0" dirty="0"/>
              <a:t>. In 2017, </a:t>
            </a:r>
            <a:r>
              <a:rPr lang="en-US" b="1" i="0" dirty="0"/>
              <a:t>the estimated financial value of EU imports of CITES-listed animals was EUR 1506 million </a:t>
            </a:r>
            <a:r>
              <a:rPr lang="en-US" b="0" i="0" dirty="0"/>
              <a:t>with the value primarily comprised of </a:t>
            </a:r>
            <a:r>
              <a:rPr lang="en-US" b="1" i="0" dirty="0"/>
              <a:t>American alligator small leather products and skins</a:t>
            </a:r>
            <a:r>
              <a:rPr lang="en-US" b="0" i="0" dirty="0"/>
              <a:t>. The </a:t>
            </a:r>
            <a:r>
              <a:rPr lang="en-US" b="1" i="0" dirty="0"/>
              <a:t>estimated financial value of animal exports</a:t>
            </a:r>
            <a:r>
              <a:rPr lang="en-US" b="0" i="0" dirty="0"/>
              <a:t> from the EU was approximately </a:t>
            </a:r>
            <a:r>
              <a:rPr lang="en-US" b="1" i="0" dirty="0"/>
              <a:t>EUR 2595 million</a:t>
            </a:r>
            <a:r>
              <a:rPr lang="en-US" b="0" i="0" dirty="0"/>
              <a:t>, of which the vast majority of value was from reptile leather products and skin (85%). The value</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Fig</a:t>
            </a:r>
            <a:r>
              <a:rPr lang="en-US" b="0" i="1" dirty="0"/>
              <a:t>: Main groups imported as number of individuals (live, skins, skulls, bodies, trophies) in millions, in 2017. </a:t>
            </a:r>
            <a:r>
              <a:rPr lang="en-US" b="0" i="1" dirty="0">
                <a:sym typeface="Wingdings" panose="05000000000000000000" pitchFamily="2" charset="2"/>
              </a:rPr>
              <a:t> plants clearly most important; similar for import per weight and experts; almost no (live) animals (word ‘pet’ not mentioned in report, but </a:t>
            </a:r>
            <a:r>
              <a:rPr lang="en-US" b="1" i="1" dirty="0">
                <a:sym typeface="Wingdings" panose="05000000000000000000" pitchFamily="2" charset="2"/>
              </a:rPr>
              <a:t>some amphibians, reptiles and </a:t>
            </a:r>
            <a:r>
              <a:rPr lang="en-US" b="1" i="1" dirty="0" err="1">
                <a:sym typeface="Wingdings" panose="05000000000000000000" pitchFamily="2" charset="2"/>
              </a:rPr>
              <a:t>brids</a:t>
            </a:r>
            <a:r>
              <a:rPr lang="en-US" b="1" i="1" dirty="0">
                <a:sym typeface="Wingdings" panose="05000000000000000000" pitchFamily="2" charset="2"/>
              </a:rPr>
              <a:t> mentioned as noteworthy trends </a:t>
            </a:r>
            <a:r>
              <a:rPr lang="en-US" b="0" i="1" dirty="0">
                <a:sym typeface="Wingdings" panose="05000000000000000000" pitchFamily="2" charset="2"/>
              </a:rPr>
              <a:t>(endangered, high volumes, </a:t>
            </a:r>
            <a:r>
              <a:rPr lang="en-US" b="0" i="1" dirty="0" err="1">
                <a:sym typeface="Wingdings" panose="05000000000000000000" pitchFamily="2" charset="2"/>
              </a:rPr>
              <a:t>eg</a:t>
            </a:r>
            <a:r>
              <a:rPr lang="en-US" b="0" i="1" dirty="0">
                <a:sym typeface="Wingdings" panose="05000000000000000000" pitchFamily="2" charset="2"/>
              </a:rPr>
              <a:t> poison frogs, gecko, macaw) [UNEP-WCMC. 2019. EU Wildlife Trade 2017: Analysis of the European Union’s annual reports to CITES 2017]</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 2005, the legal trade in wildlife products in the EU had an estimated declared import value of EUR93 billion, and EUR2.5 billion excluding timber and fisheries]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 2005, the EU was the top global importer by value of live reptiles (EUR7 million) for the pet trade, and reptile skins (EUR100 million) for products such as handbags and shoes. Imports into the EU have been suspended from countries where there are concerns about the sustainability of the trade. [TRAFFIC, 2007]]</a:t>
            </a:r>
          </a:p>
          <a:p>
            <a:r>
              <a:rPr lang="en-US" i="1" dirty="0"/>
              <a:t>[For EU countries, the </a:t>
            </a:r>
            <a:r>
              <a:rPr lang="en-US" b="1" i="1" dirty="0"/>
              <a:t>UNEP-WCMC CITES Trade Database </a:t>
            </a:r>
            <a:r>
              <a:rPr lang="en-US" i="1" dirty="0"/>
              <a:t>also includes entries concerning non-CITES species that are listed in one of the EU Wildlife Trade Regulations’ Annexes (A, B, C or D). Across the Annexes, the </a:t>
            </a:r>
            <a:r>
              <a:rPr lang="en-US" b="1" i="1" dirty="0"/>
              <a:t>Regulations</a:t>
            </a:r>
            <a:r>
              <a:rPr lang="en-US" i="1" dirty="0"/>
              <a:t> adopt stricter import requirements than CITES, with import permits needed for species listed in Annex A and B, and import notifications required for species listed in Annex C and D (Commission Regulation (EC) 865/96). (Re-)Export permits and certificate are required for all listed Data are also available from </a:t>
            </a:r>
            <a:r>
              <a:rPr lang="en-US" b="1" i="1" dirty="0"/>
              <a:t>EUROSTA</a:t>
            </a:r>
            <a:r>
              <a:rPr lang="en-US" i="1" dirty="0"/>
              <a:t>T (available at https://ec.europa.eu/eurostat/ data/database) for commodity group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EU is increasingly aware of its role in the </a:t>
            </a:r>
            <a:r>
              <a:rPr lang="en-US" b="1" i="1" dirty="0"/>
              <a:t>international wildlife trade</a:t>
            </a:r>
            <a:r>
              <a:rPr lang="en-US" i="1" dirty="0"/>
              <a:t>, including the reptile trade (</a:t>
            </a:r>
            <a:r>
              <a:rPr lang="en-US" i="1" dirty="0" err="1"/>
              <a:t>Altherr</a:t>
            </a:r>
            <a:r>
              <a:rPr lang="en-US" i="1" dirty="0"/>
              <a:t>, 2014) and has suspended the import of – and trade in – several endangered foreign (reptile) species.]</a:t>
            </a:r>
            <a:endParaRPr lang="en-US" dirty="0"/>
          </a:p>
        </p:txBody>
      </p:sp>
      <p:sp>
        <p:nvSpPr>
          <p:cNvPr id="4" name="Slide Number Placeholder 3"/>
          <p:cNvSpPr>
            <a:spLocks noGrp="1"/>
          </p:cNvSpPr>
          <p:nvPr>
            <p:ph type="sldNum" sz="quarter" idx="5"/>
          </p:nvPr>
        </p:nvSpPr>
        <p:spPr/>
        <p:txBody>
          <a:bodyPr/>
          <a:lstStyle/>
          <a:p>
            <a:fld id="{9544752F-A5C2-478C-BE12-09B43DEB8DD6}" type="slidenum">
              <a:rPr lang="en-GB" smtClean="0"/>
              <a:t>13</a:t>
            </a:fld>
            <a:endParaRPr lang="en-GB"/>
          </a:p>
        </p:txBody>
      </p:sp>
    </p:spTree>
    <p:extLst>
      <p:ext uri="{BB962C8B-B14F-4D97-AF65-F5344CB8AC3E}">
        <p14:creationId xmlns:p14="http://schemas.microsoft.com/office/powerpoint/2010/main" val="186406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US" b="1" dirty="0"/>
              <a:t>Illegal</a:t>
            </a:r>
          </a:p>
          <a:p>
            <a:endParaRPr lang="en-US" dirty="0"/>
          </a:p>
          <a:p>
            <a:r>
              <a:rPr lang="en-US" dirty="0"/>
              <a:t>A </a:t>
            </a:r>
            <a:r>
              <a:rPr lang="en-US" b="1" dirty="0"/>
              <a:t>significant part </a:t>
            </a:r>
            <a:r>
              <a:rPr lang="en-US" dirty="0"/>
              <a:t>of the trade in exotic animals in Europe can expected </a:t>
            </a:r>
            <a:r>
              <a:rPr lang="en-US" b="1" dirty="0"/>
              <a:t>to be illegal</a:t>
            </a:r>
            <a:r>
              <a:rPr lang="en-US" dirty="0"/>
              <a:t>.  The </a:t>
            </a:r>
            <a:r>
              <a:rPr lang="en-US" b="1" dirty="0"/>
              <a:t>most recent available analysis </a:t>
            </a:r>
            <a:r>
              <a:rPr lang="en-US" dirty="0"/>
              <a:t>of the </a:t>
            </a:r>
            <a:r>
              <a:rPr lang="en-US" b="1" dirty="0"/>
              <a:t>European TWIX database</a:t>
            </a:r>
            <a:r>
              <a:rPr lang="en-US" dirty="0"/>
              <a:t>, which records all seizures of CITES-listed species reported by member states </a:t>
            </a:r>
            <a:r>
              <a:rPr lang="en-US" i="1" dirty="0"/>
              <a:t>(at external border and inside countries) </a:t>
            </a:r>
            <a:r>
              <a:rPr lang="en-US" dirty="0"/>
              <a:t>shows that </a:t>
            </a:r>
            <a:r>
              <a:rPr lang="en-US" b="1" dirty="0"/>
              <a:t>over 5600 (5644) seizure records </a:t>
            </a:r>
            <a:r>
              <a:rPr lang="en-US" dirty="0"/>
              <a:t>were reported by 28 EU Member States in 2017, most of these in the </a:t>
            </a:r>
            <a:r>
              <a:rPr lang="en-US" b="1" dirty="0"/>
              <a:t>UK, France, the Netherlands, Germany and Spain (79%) </a:t>
            </a:r>
            <a:r>
              <a:rPr lang="en-US" dirty="0"/>
              <a:t>(</a:t>
            </a:r>
            <a:r>
              <a:rPr lang="en-US" i="1" dirty="0"/>
              <a:t>Fig</a:t>
            </a:r>
            <a:r>
              <a:rPr lang="en-US" dirty="0"/>
              <a:t>.) The main types of </a:t>
            </a:r>
            <a:r>
              <a:rPr lang="en-US" b="1" dirty="0"/>
              <a:t>commodities</a:t>
            </a:r>
            <a:r>
              <a:rPr lang="en-US" dirty="0"/>
              <a:t> were: </a:t>
            </a:r>
            <a:r>
              <a:rPr lang="en-US" b="1" dirty="0"/>
              <a:t>medicinal products, corals, live reptiles and their products, ivory and wild birds</a:t>
            </a:r>
            <a:r>
              <a:rPr lang="en-US" dirty="0"/>
              <a:t>. </a:t>
            </a:r>
            <a:r>
              <a:rPr lang="en-US" i="1" dirty="0"/>
              <a:t>Most of these were seized at </a:t>
            </a:r>
            <a:r>
              <a:rPr lang="en-US" b="1" i="1" dirty="0"/>
              <a:t>import</a:t>
            </a:r>
            <a:r>
              <a:rPr lang="en-US" i="1" dirty="0"/>
              <a:t> (over 64% , 3632 seizure records; followed by internal seizures (707 seizure records), seizures in transit (318 seizure records), and seizures on export (277 seizure records)). </a:t>
            </a:r>
            <a:r>
              <a:rPr lang="en-US" b="1" i="1" dirty="0"/>
              <a:t>China</a:t>
            </a:r>
            <a:r>
              <a:rPr lang="en-US" i="1" dirty="0"/>
              <a:t> was the most important country for departure and destination [EU-TWIX database, prepared by TRAFFIC under contract with the European Commission, DG Environment, 2019].</a:t>
            </a:r>
          </a:p>
          <a:p>
            <a:endParaRPr lang="en-US" dirty="0"/>
          </a:p>
          <a:p>
            <a:r>
              <a:rPr lang="en-US" i="1" dirty="0"/>
              <a:t>[European Union – Trade in Wildlife Information </a:t>
            </a:r>
            <a:r>
              <a:rPr lang="en-US" i="1" dirty="0" err="1"/>
              <a:t>eXchange</a:t>
            </a:r>
            <a:r>
              <a:rPr lang="en-US" i="1" dirty="0"/>
              <a:t>—the system includes a database of CITES seizures in the EU (https://eu-twix.org/).]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Trends based on EU-TWIX data are being shared following </a:t>
            </a:r>
            <a:r>
              <a:rPr lang="en-US" i="1" dirty="0" err="1"/>
              <a:t>authorisation</a:t>
            </a:r>
            <a:r>
              <a:rPr lang="en-US" i="1" dirty="0"/>
              <a:t> from the agencies who shared the data in the first place</a:t>
            </a:r>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14</a:t>
            </a:fld>
            <a:endParaRPr lang="en-GB"/>
          </a:p>
        </p:txBody>
      </p:sp>
    </p:spTree>
    <p:extLst>
      <p:ext uri="{BB962C8B-B14F-4D97-AF65-F5344CB8AC3E}">
        <p14:creationId xmlns:p14="http://schemas.microsoft.com/office/powerpoint/2010/main" val="413460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15</a:t>
            </a:fld>
            <a:endParaRPr lang="en-GB"/>
          </a:p>
        </p:txBody>
      </p:sp>
    </p:spTree>
    <p:extLst>
      <p:ext uri="{BB962C8B-B14F-4D97-AF65-F5344CB8AC3E}">
        <p14:creationId xmlns:p14="http://schemas.microsoft.com/office/powerpoint/2010/main" val="168339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And in Belgium?</a:t>
            </a:r>
          </a:p>
          <a:p>
            <a:endParaRPr lang="en-GB" dirty="0"/>
          </a:p>
          <a:p>
            <a:r>
              <a:rPr lang="en-GB" dirty="0"/>
              <a:t>With its </a:t>
            </a:r>
            <a:r>
              <a:rPr lang="en-GB" b="1" dirty="0"/>
              <a:t>central</a:t>
            </a:r>
            <a:r>
              <a:rPr lang="en-GB" dirty="0"/>
              <a:t> position, Belgium is an </a:t>
            </a:r>
            <a:r>
              <a:rPr lang="en-GB" b="1" dirty="0"/>
              <a:t>important transport hub </a:t>
            </a:r>
            <a:r>
              <a:rPr lang="en-GB" dirty="0"/>
              <a:t>in Europe. This creates several </a:t>
            </a:r>
            <a:r>
              <a:rPr lang="en-GB" b="1" dirty="0"/>
              <a:t>opportunities</a:t>
            </a:r>
            <a:r>
              <a:rPr lang="en-GB" dirty="0"/>
              <a:t> for legal and illegal </a:t>
            </a:r>
            <a:r>
              <a:rPr lang="en-US" dirty="0"/>
              <a:t>trade in exotic animals. The graphs shown earlier showed that Belgium ranks within the </a:t>
            </a:r>
            <a:r>
              <a:rPr lang="en-US" b="1" dirty="0"/>
              <a:t>top 10 for the exotic pet trade </a:t>
            </a:r>
            <a:r>
              <a:rPr lang="en-US" dirty="0"/>
              <a:t>in Europe, in particular for </a:t>
            </a:r>
            <a:r>
              <a:rPr lang="en-US" b="1" dirty="0"/>
              <a:t>reptiles and amphibians,</a:t>
            </a:r>
            <a:r>
              <a:rPr lang="en-US" dirty="0"/>
              <a:t> but also for the </a:t>
            </a:r>
            <a:r>
              <a:rPr lang="en-US" b="1" dirty="0"/>
              <a:t>bird</a:t>
            </a:r>
            <a:r>
              <a:rPr lang="en-US" dirty="0"/>
              <a:t> trade </a:t>
            </a:r>
            <a:r>
              <a:rPr lang="en-US" i="1" dirty="0"/>
              <a:t>[Auliya et al., 2016; </a:t>
            </a:r>
            <a:r>
              <a:rPr lang="en-US" i="1" dirty="0" err="1"/>
              <a:t>Reino</a:t>
            </a:r>
            <a:r>
              <a:rPr lang="en-US" i="1" dirty="0"/>
              <a:t> et al., 2017; Panter et al., 2019].</a:t>
            </a:r>
            <a:endParaRPr lang="en-GB" i="1" dirty="0"/>
          </a:p>
        </p:txBody>
      </p:sp>
      <p:sp>
        <p:nvSpPr>
          <p:cNvPr id="4" name="Slide Number Placeholder 3"/>
          <p:cNvSpPr>
            <a:spLocks noGrp="1"/>
          </p:cNvSpPr>
          <p:nvPr>
            <p:ph type="sldNum" sz="quarter" idx="5"/>
          </p:nvPr>
        </p:nvSpPr>
        <p:spPr/>
        <p:txBody>
          <a:bodyPr/>
          <a:lstStyle/>
          <a:p>
            <a:fld id="{9544752F-A5C2-478C-BE12-09B43DEB8DD6}" type="slidenum">
              <a:rPr lang="en-GB" smtClean="0"/>
              <a:t>16</a:t>
            </a:fld>
            <a:endParaRPr lang="en-GB"/>
          </a:p>
        </p:txBody>
      </p:sp>
    </p:spTree>
    <p:extLst>
      <p:ext uri="{BB962C8B-B14F-4D97-AF65-F5344CB8AC3E}">
        <p14:creationId xmlns:p14="http://schemas.microsoft.com/office/powerpoint/2010/main" val="321417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TRAFFIC study CITES species Be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Last year, </a:t>
            </a:r>
            <a:r>
              <a:rPr lang="en-US" b="1" noProof="0" dirty="0"/>
              <a:t>WWF Belgium </a:t>
            </a:r>
            <a:r>
              <a:rPr lang="en-US" noProof="0" dirty="0"/>
              <a:t>ask TRAFFIC Europe to do an </a:t>
            </a:r>
            <a:r>
              <a:rPr lang="en-US" b="1" noProof="0" dirty="0"/>
              <a:t>analysis of the legal and illegal trade in CITES-listed species </a:t>
            </a:r>
            <a:r>
              <a:rPr lang="en-US" noProof="0" dirty="0"/>
              <a:t>in Belgium for the period 2007-2016, because data were rather scattered and non-accessible at that time. The results can be seen in </a:t>
            </a:r>
            <a:r>
              <a:rPr lang="en-US" i="1" noProof="0" dirty="0"/>
              <a:t>these figures</a:t>
            </a:r>
            <a:r>
              <a:rPr lang="en-US" noProof="0" dirty="0"/>
              <a:t>. The results of the </a:t>
            </a:r>
            <a:r>
              <a:rPr lang="en-US" b="1" noProof="0" dirty="0"/>
              <a:t>legal trade </a:t>
            </a:r>
            <a:r>
              <a:rPr lang="en-US" noProof="0" dirty="0"/>
              <a:t>show that Belgium is an important importer of </a:t>
            </a:r>
            <a:r>
              <a:rPr lang="en-US" b="1" noProof="0" dirty="0"/>
              <a:t>reptile products</a:t>
            </a:r>
            <a:r>
              <a:rPr lang="en-US" noProof="0" dirty="0"/>
              <a:t>, in particular crocodile meat. Other commodities include caviar and </a:t>
            </a:r>
            <a:r>
              <a:rPr lang="en-US" b="1" noProof="0" dirty="0"/>
              <a:t>amphibians.</a:t>
            </a:r>
            <a:r>
              <a:rPr lang="en-US" noProof="0" dirty="0"/>
              <a:t> Belgium appeared to be also an important player for illegal products for the </a:t>
            </a:r>
            <a:r>
              <a:rPr lang="en-US" b="1" noProof="0" dirty="0"/>
              <a:t>illegal trade</a:t>
            </a:r>
            <a:r>
              <a:rPr lang="en-US" noProof="0" dirty="0"/>
              <a:t>, such as ivory, seahorses and reptiles. These products are </a:t>
            </a:r>
            <a:r>
              <a:rPr lang="en-US" b="1" noProof="0" dirty="0"/>
              <a:t>often seized in transit </a:t>
            </a:r>
            <a:r>
              <a:rPr lang="en-US" noProof="0" dirty="0"/>
              <a:t>from East-Africa towards Asia.</a:t>
            </a:r>
            <a:r>
              <a:rPr lang="en-US" i="1" noProof="0" dirty="0"/>
              <a:t> [Musing et al., 2018]</a:t>
            </a:r>
          </a:p>
          <a:p>
            <a:endParaRPr lang="en-US" noProof="0" dirty="0"/>
          </a:p>
          <a:p>
            <a:r>
              <a:rPr lang="en-GB" i="1" dirty="0"/>
              <a:t>After 2016, a number of important other seizures has been done in Belgium, such dried seahorses and shark fins (as </a:t>
            </a:r>
            <a:r>
              <a:rPr lang="en-US" i="1" dirty="0"/>
              <a:t>90 kg of seahorses (over 10,000 specimens) in transit luggage from Africa to Asia; it multiple seizures of a total of 7968 specimens and an additional 15 kg of seahorse Hippocampus spp. bodies.</a:t>
            </a:r>
            <a:endParaRPr lang="en-GB" i="1" dirty="0"/>
          </a:p>
          <a:p>
            <a:endParaRPr lang="en-GB" dirty="0"/>
          </a:p>
          <a:p>
            <a:r>
              <a:rPr lang="en-GB" b="1" dirty="0"/>
              <a:t>Online trade of wildlife </a:t>
            </a:r>
            <a:r>
              <a:rPr lang="en-GB" dirty="0"/>
              <a:t>appears also to be thriving. In 2014; </a:t>
            </a:r>
            <a:r>
              <a:rPr lang="en-GB" b="1" dirty="0"/>
              <a:t>IFAW</a:t>
            </a:r>
            <a:r>
              <a:rPr lang="en-US" dirty="0"/>
              <a:t> investigators found nearly 350 advertisements on 13 websites with a value of 141,141 EUR, almost half of them offered (suspected) ivory items for sale </a:t>
            </a:r>
            <a:r>
              <a:rPr lang="en-US" i="1" dirty="0"/>
              <a:t>[IFAW, 2014]. (Fig.). At present, WWF is about to finish a study on online trade of selected birds and reptiles species in Belgium and the Netherlands, as part of an EU-funded project in cooperation with TRAFFIC, IFAW, INTERPOL and the Belgium customs. The aim of the EU project is to disrupt wildlife criminals using the internet and parcel delivery services in the EU.</a:t>
            </a:r>
          </a:p>
          <a:p>
            <a:endParaRPr lang="en-GB" dirty="0"/>
          </a:p>
          <a:p>
            <a:r>
              <a:rPr lang="en-US" i="1" dirty="0"/>
              <a:t>Belgium introduced a </a:t>
            </a:r>
            <a:r>
              <a:rPr lang="en-US" b="1" i="1" dirty="0"/>
              <a:t>Positive List for mammals </a:t>
            </a:r>
            <a:r>
              <a:rPr lang="en-US" i="1" dirty="0"/>
              <a:t>by Royal Decree in 2001. This unprecedented legislative move caused a stir in national and international circles and in 2007 the regulation was challenged in court by the pet trade industry</a:t>
            </a:r>
          </a:p>
          <a:p>
            <a:r>
              <a:rPr lang="en-US" i="1" dirty="0"/>
              <a:t>as hindering trade within EU Member States. In June 2008, the European Court of Justice ruled that the Belgian Positive List was not in violation of EU free trade regulations as long, as it was based on objective and non-discriminatory</a:t>
            </a:r>
          </a:p>
          <a:p>
            <a:r>
              <a:rPr lang="en-US" i="1" dirty="0"/>
              <a:t>criteria and a procedure was in place for parties to request the inclusion of species on the list (</a:t>
            </a:r>
            <a:r>
              <a:rPr lang="en-US" i="1" dirty="0" err="1"/>
              <a:t>Andibel</a:t>
            </a:r>
            <a:r>
              <a:rPr lang="en-US" i="1" dirty="0"/>
              <a:t> ruling, case C-219/07). It has been demonstrated that the adoption of a Positive List in Belgium has been very effective in regulating the trade of the exotic mammal pets. In total, only 46 cases of rescued and confiscated exotic mammals have been recorded in the period 2009-2014. Out of the eleven examined websites, only four published illegal advertisements. In total, 12 advertisements were found selling illegal mammals, for a total of 23 animals [Eurogroup for animals, 2016].</a:t>
            </a:r>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17</a:t>
            </a:fld>
            <a:endParaRPr lang="en-GB"/>
          </a:p>
        </p:txBody>
      </p:sp>
    </p:spTree>
    <p:extLst>
      <p:ext uri="{BB962C8B-B14F-4D97-AF65-F5344CB8AC3E}">
        <p14:creationId xmlns:p14="http://schemas.microsoft.com/office/powerpoint/2010/main" val="37505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18</a:t>
            </a:fld>
            <a:endParaRPr lang="en-GB"/>
          </a:p>
        </p:txBody>
      </p:sp>
    </p:spTree>
    <p:extLst>
      <p:ext uri="{BB962C8B-B14F-4D97-AF65-F5344CB8AC3E}">
        <p14:creationId xmlns:p14="http://schemas.microsoft.com/office/powerpoint/2010/main" val="129282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To conclude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tried to make it clear </a:t>
            </a:r>
            <a:r>
              <a:rPr lang="en-US" dirty="0"/>
              <a:t>that the trade in exotic animals is a </a:t>
            </a:r>
            <a:r>
              <a:rPr lang="en-US" b="1" dirty="0"/>
              <a:t>complex market </a:t>
            </a:r>
            <a:r>
              <a:rPr lang="en-US" dirty="0"/>
              <a:t>with many different issues and actors. This means that we need </a:t>
            </a:r>
            <a:r>
              <a:rPr lang="en-US" b="1" dirty="0"/>
              <a:t>multisectoral approach at different levels </a:t>
            </a:r>
            <a:r>
              <a:rPr lang="en-US" dirty="0"/>
              <a:t>to assure </a:t>
            </a:r>
            <a:r>
              <a:rPr lang="en-US" b="1" dirty="0"/>
              <a:t>sustainability</a:t>
            </a:r>
            <a:r>
              <a:rPr lang="en-US" dirty="0"/>
              <a:t> of the trade and combat illegality.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b="1" dirty="0"/>
              <a:t>Coordination and coordinated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see that </a:t>
            </a:r>
            <a:r>
              <a:rPr lang="en-US" b="1" dirty="0"/>
              <a:t>attention</a:t>
            </a:r>
            <a:r>
              <a:rPr lang="en-US" dirty="0"/>
              <a:t> for the topic of wildlife has been growing in recent years, driven by the surge of its scale and impact. Recent research in the </a:t>
            </a:r>
            <a:r>
              <a:rPr lang="en-US" b="1" dirty="0"/>
              <a:t>UK</a:t>
            </a:r>
            <a:r>
              <a:rPr lang="en-US" dirty="0"/>
              <a:t> showed that there is an </a:t>
            </a:r>
            <a:r>
              <a:rPr lang="en-US" b="1" dirty="0"/>
              <a:t>increasing number of stakeholders </a:t>
            </a:r>
            <a:r>
              <a:rPr lang="en-US" dirty="0"/>
              <a:t>of government bodies, knowledge institutions and NGOs, but </a:t>
            </a:r>
            <a:r>
              <a:rPr lang="en-US" b="1" dirty="0"/>
              <a:t>effective coordination</a:t>
            </a:r>
            <a:r>
              <a:rPr lang="en-US" dirty="0"/>
              <a:t>, communication and cooperation is still not sufficient to really tackle the issue (</a:t>
            </a:r>
            <a:r>
              <a:rPr lang="en-US" i="1" dirty="0"/>
              <a:t>Fig.: </a:t>
            </a:r>
            <a:r>
              <a:rPr lang="en-US" b="1" i="1" dirty="0"/>
              <a:t>social network anal</a:t>
            </a:r>
            <a:r>
              <a:rPr lang="en-US" i="1" dirty="0"/>
              <a:t>ysis</a:t>
            </a:r>
            <a:r>
              <a:rPr lang="en-US" dirty="0"/>
              <a:t>) </a:t>
            </a:r>
            <a:r>
              <a:rPr lang="en-US" i="1" dirty="0"/>
              <a:t>[</a:t>
            </a:r>
            <a:r>
              <a:rPr lang="en-US" i="1" dirty="0" err="1"/>
              <a:t>Moshier</a:t>
            </a:r>
            <a:r>
              <a:rPr lang="en-US" i="1" dirty="0"/>
              <a:t> et al., 2019].</a:t>
            </a:r>
          </a:p>
          <a:p>
            <a:endParaRPr lang="en-GB" dirty="0"/>
          </a:p>
          <a:p>
            <a:r>
              <a:rPr lang="en-US" dirty="0"/>
              <a:t>At European level, European Commission adopted an </a:t>
            </a:r>
            <a:r>
              <a:rPr lang="en-US" b="1" dirty="0"/>
              <a:t>European action plan </a:t>
            </a:r>
            <a:r>
              <a:rPr lang="en-US" dirty="0"/>
              <a:t>against wildlife trafficking to urge member states to act on stronger cooperation at all different levels (</a:t>
            </a:r>
            <a:r>
              <a:rPr lang="en-US" i="1" dirty="0"/>
              <a:t>for enforcement</a:t>
            </a:r>
            <a:r>
              <a:rPr lang="en-US" dirty="0"/>
              <a:t>) </a:t>
            </a:r>
            <a:r>
              <a:rPr lang="en-US" i="1" dirty="0"/>
              <a:t>among others</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Improve legal framework and enforcement capacity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current legislation and enforcement appear to be </a:t>
            </a:r>
            <a:r>
              <a:rPr lang="en-US" b="1" i="0" dirty="0"/>
              <a:t>insufficient to tackle some emerging issues </a:t>
            </a:r>
            <a:r>
              <a:rPr lang="en-US" i="0" dirty="0"/>
              <a:t>in wildlife trade, such as the pet trade and online cybercrime. This is mainly due to a </a:t>
            </a:r>
            <a:r>
              <a:rPr lang="en-US" b="1" i="0" dirty="0"/>
              <a:t>lack of capacity </a:t>
            </a:r>
            <a:r>
              <a:rPr lang="en-US" i="0" dirty="0"/>
              <a:t>in terms of human resources, budget and tools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r>
              <a:rPr lang="en-US" b="1" dirty="0"/>
              <a:t>Awareness raising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public and political attention given to wildlife trade still pales in comparison to other trade markets. </a:t>
            </a:r>
            <a:r>
              <a:rPr lang="en-US" b="1" dirty="0"/>
              <a:t>Increased awareness </a:t>
            </a:r>
            <a:r>
              <a:rPr lang="en-US" b="0" dirty="0"/>
              <a:t>is needed along the enforcement and trade chain, in particular for </a:t>
            </a:r>
            <a:r>
              <a:rPr lang="en-US" b="1" dirty="0"/>
              <a:t>customs, police and the judiciary sector </a:t>
            </a:r>
            <a:r>
              <a:rPr lang="en-US" b="0" dirty="0"/>
              <a:t>(e.g. prosecutors for proper </a:t>
            </a:r>
            <a:r>
              <a:rPr lang="en-US" b="0" dirty="0" err="1"/>
              <a:t>sacntioning</a:t>
            </a:r>
            <a:r>
              <a:rPr lang="en-US" b="0" dirty="0"/>
              <a:t>). But also for </a:t>
            </a:r>
            <a:r>
              <a:rPr lang="en-US" b="1" dirty="0"/>
              <a:t>consumers</a:t>
            </a:r>
            <a:r>
              <a:rPr lang="en-US" b="0" dirty="0"/>
              <a:t>, e</a:t>
            </a:r>
            <a:r>
              <a:rPr lang="en-US" sz="1400" b="0" dirty="0"/>
              <a:t>.g. in the pet trade. [TRAFFIC 2007; </a:t>
            </a:r>
            <a:r>
              <a:rPr lang="en-US" sz="1400" b="0" i="1" dirty="0" err="1"/>
              <a:t>Warwickt</a:t>
            </a:r>
            <a:r>
              <a:rPr lang="en-US" sz="1400" b="0" i="1" dirty="0"/>
              <a:t> et al 2018; </a:t>
            </a:r>
            <a:r>
              <a:rPr lang="en-US" sz="1400" b="0" dirty="0"/>
              <a:t>Janssens &amp; </a:t>
            </a:r>
            <a:r>
              <a:rPr lang="en-US" sz="1400" b="0" dirty="0" err="1"/>
              <a:t>Leupen</a:t>
            </a:r>
            <a:r>
              <a:rPr lang="en-US" sz="1400" b="0" dirty="0"/>
              <a:t>, 2019]</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b="1" dirty="0"/>
              <a:t>Private sector involvement </a:t>
            </a:r>
          </a:p>
          <a:p>
            <a:r>
              <a:rPr lang="en-GB" b="0" dirty="0"/>
              <a:t>The private sector has an important role to play. This goes from sustainable sourcing by </a:t>
            </a:r>
            <a:r>
              <a:rPr lang="en-GB" b="1" dirty="0"/>
              <a:t>traders in the pet sector</a:t>
            </a:r>
            <a:r>
              <a:rPr lang="en-GB" b="0" dirty="0"/>
              <a:t>, over strong </a:t>
            </a:r>
            <a:r>
              <a:rPr lang="en-GB" b="1" dirty="0"/>
              <a:t>policies of web platforms </a:t>
            </a:r>
            <a:r>
              <a:rPr lang="en-GB" b="0" dirty="0"/>
              <a:t>to </a:t>
            </a:r>
            <a:r>
              <a:rPr lang="en-GB" b="1" dirty="0"/>
              <a:t>engagement of the transport sector</a:t>
            </a:r>
            <a:r>
              <a:rPr lang="en-GB" b="0" dirty="0"/>
              <a:t>. Several examples already exists. The </a:t>
            </a:r>
            <a:r>
              <a:rPr lang="en-GB" b="1" dirty="0"/>
              <a:t>UK</a:t>
            </a:r>
            <a:r>
              <a:rPr lang="en-GB" b="0" dirty="0"/>
              <a:t> for example developed </a:t>
            </a:r>
            <a:r>
              <a:rPr lang="en-GB" b="1" dirty="0"/>
              <a:t>standards for online advertising</a:t>
            </a:r>
            <a:r>
              <a:rPr lang="en-GB" b="0" dirty="0"/>
              <a:t>. Several organisations and transport companies already </a:t>
            </a:r>
            <a:r>
              <a:rPr lang="en-US" b="1" dirty="0"/>
              <a:t>Buckingham Palace Declaration</a:t>
            </a:r>
            <a:r>
              <a:rPr lang="en-GB" b="1" dirty="0"/>
              <a:t> </a:t>
            </a:r>
            <a:r>
              <a:rPr lang="en-GB" b="0" dirty="0"/>
              <a:t>(2016) to strengthen defences against trafficking </a:t>
            </a:r>
            <a:r>
              <a:rPr lang="en-GB" b="0" i="1" dirty="0"/>
              <a:t>(www.unitedforwildlife.org/the-buckingham-palace-declaration)</a:t>
            </a:r>
            <a:r>
              <a:rPr lang="en-GB" b="0" dirty="0"/>
              <a:t>. And since 2017, a </a:t>
            </a:r>
            <a:r>
              <a:rPr lang="en-GB" b="1" dirty="0"/>
              <a:t>Global </a:t>
            </a:r>
            <a:r>
              <a:rPr lang="en-US" b="1" dirty="0"/>
              <a:t>Coalition to End Wildlife Trafficking Online </a:t>
            </a:r>
            <a:r>
              <a:rPr lang="en-US" b="0" dirty="0"/>
              <a:t>has been developed (</a:t>
            </a:r>
            <a:r>
              <a:rPr lang="en-US" b="0" i="1" dirty="0"/>
              <a:t>https://www.endwildlifetraffickingonline.org</a:t>
            </a:r>
            <a:r>
              <a:rPr lang="en-US" b="0" dirty="0"/>
              <a:t>).</a:t>
            </a:r>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Information exchange and m</a:t>
            </a:r>
            <a:r>
              <a:rPr lang="en-GB" b="1" i="0" dirty="0"/>
              <a:t>onitoring</a:t>
            </a:r>
          </a:p>
          <a:p>
            <a:r>
              <a:rPr lang="en-GB" b="0" dirty="0"/>
              <a:t>Monitoring and data sharing is key for proper enforcement and research. Already useful examples include t</a:t>
            </a:r>
            <a:r>
              <a:rPr lang="en-US" b="0" dirty="0"/>
              <a:t>he CITES Trade Database, which provides a powerful tool for </a:t>
            </a:r>
            <a:r>
              <a:rPr lang="en-US" b="1" dirty="0"/>
              <a:t>understanding the wildlife trade </a:t>
            </a:r>
            <a:r>
              <a:rPr lang="en-US" b="0" dirty="0"/>
              <a:t>(but merely for CITES-listed species). Since 2005). TRAFFIC has developed </a:t>
            </a:r>
            <a:r>
              <a:rPr lang="en-US" b="1" dirty="0"/>
              <a:t>TWIX ‘Trade </a:t>
            </a:r>
            <a:r>
              <a:rPr lang="en-US" b="0" dirty="0"/>
              <a:t>in Wildlife Information Exchange’ databases to facilitate information exchange and monitoring.</a:t>
            </a:r>
            <a:endParaRPr lang="en-GB" b="1" dirty="0"/>
          </a:p>
        </p:txBody>
      </p:sp>
      <p:sp>
        <p:nvSpPr>
          <p:cNvPr id="4" name="Slide Number Placeholder 3"/>
          <p:cNvSpPr>
            <a:spLocks noGrp="1"/>
          </p:cNvSpPr>
          <p:nvPr>
            <p:ph type="sldNum" sz="quarter" idx="5"/>
          </p:nvPr>
        </p:nvSpPr>
        <p:spPr/>
        <p:txBody>
          <a:bodyPr/>
          <a:lstStyle/>
          <a:p>
            <a:fld id="{9544752F-A5C2-478C-BE12-09B43DEB8DD6}" type="slidenum">
              <a:rPr lang="en-GB" smtClean="0"/>
              <a:t>19</a:t>
            </a:fld>
            <a:endParaRPr lang="en-GB"/>
          </a:p>
        </p:txBody>
      </p:sp>
    </p:spTree>
    <p:extLst>
      <p:ext uri="{BB962C8B-B14F-4D97-AF65-F5344CB8AC3E}">
        <p14:creationId xmlns:p14="http://schemas.microsoft.com/office/powerpoint/2010/main" val="387337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2</a:t>
            </a:fld>
            <a:endParaRPr lang="en-GB"/>
          </a:p>
        </p:txBody>
      </p:sp>
    </p:spTree>
    <p:extLst>
      <p:ext uri="{BB962C8B-B14F-4D97-AF65-F5344CB8AC3E}">
        <p14:creationId xmlns:p14="http://schemas.microsoft.com/office/powerpoint/2010/main" val="1042576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20</a:t>
            </a:fld>
            <a:endParaRPr lang="en-GB"/>
          </a:p>
        </p:txBody>
      </p:sp>
    </p:spTree>
    <p:extLst>
      <p:ext uri="{BB962C8B-B14F-4D97-AF65-F5344CB8AC3E}">
        <p14:creationId xmlns:p14="http://schemas.microsoft.com/office/powerpoint/2010/main" val="376457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Brief view on main ‘topics’, regions and actors found with Google</a:t>
            </a:r>
          </a:p>
        </p:txBody>
      </p:sp>
      <p:sp>
        <p:nvSpPr>
          <p:cNvPr id="4" name="Slide Number Placeholder 3"/>
          <p:cNvSpPr>
            <a:spLocks noGrp="1"/>
          </p:cNvSpPr>
          <p:nvPr>
            <p:ph type="sldNum" sz="quarter" idx="5"/>
          </p:nvPr>
        </p:nvSpPr>
        <p:spPr/>
        <p:txBody>
          <a:bodyPr/>
          <a:lstStyle/>
          <a:p>
            <a:fld id="{9544752F-A5C2-478C-BE12-09B43DEB8DD6}" type="slidenum">
              <a:rPr lang="en-GB" smtClean="0"/>
              <a:t>3</a:t>
            </a:fld>
            <a:endParaRPr lang="en-GB"/>
          </a:p>
        </p:txBody>
      </p:sp>
    </p:spTree>
    <p:extLst>
      <p:ext uri="{BB962C8B-B14F-4D97-AF65-F5344CB8AC3E}">
        <p14:creationId xmlns:p14="http://schemas.microsoft.com/office/powerpoint/2010/main" val="362643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Brief view on main ‘topics’, regions and actors found with Google</a:t>
            </a:r>
          </a:p>
          <a:p>
            <a:endParaRPr lang="en-GB" dirty="0"/>
          </a:p>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4</a:t>
            </a:fld>
            <a:endParaRPr lang="en-GB" dirty="0"/>
          </a:p>
        </p:txBody>
      </p:sp>
    </p:spTree>
    <p:extLst>
      <p:ext uri="{BB962C8B-B14F-4D97-AF65-F5344CB8AC3E}">
        <p14:creationId xmlns:p14="http://schemas.microsoft.com/office/powerpoint/2010/main" val="206359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5</a:t>
            </a:fld>
            <a:endParaRPr lang="en-GB"/>
          </a:p>
        </p:txBody>
      </p:sp>
    </p:spTree>
    <p:extLst>
      <p:ext uri="{BB962C8B-B14F-4D97-AF65-F5344CB8AC3E}">
        <p14:creationId xmlns:p14="http://schemas.microsoft.com/office/powerpoint/2010/main" val="251404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Definition</a:t>
            </a:r>
          </a:p>
          <a:p>
            <a:r>
              <a:rPr lang="en-US" i="1" dirty="0"/>
              <a:t>Trade in exotic animals is commonly defined as the </a:t>
            </a:r>
            <a:r>
              <a:rPr lang="en-US" b="1" i="1" dirty="0"/>
              <a:t>sale and/or exchange </a:t>
            </a:r>
            <a:r>
              <a:rPr lang="en-US" i="1" dirty="0"/>
              <a:t>of animals that are </a:t>
            </a:r>
            <a:r>
              <a:rPr lang="en-US" b="1" i="1" dirty="0"/>
              <a:t>non-native to a region or non-domesticated</a:t>
            </a:r>
            <a:r>
              <a:rPr lang="en-US" i="1" dirty="0"/>
              <a:t>. However, issues such as local collection and keeping of many indigenous species and varying degrees of wild animal domestication complicate that definition [Warwickt et al. 2018].</a:t>
            </a:r>
          </a:p>
          <a:p>
            <a:endParaRPr lang="en-US" dirty="0"/>
          </a:p>
          <a:p>
            <a:r>
              <a:rPr lang="en-GB" b="1" dirty="0"/>
              <a:t>Intro scale</a:t>
            </a:r>
          </a:p>
          <a:p>
            <a:r>
              <a:rPr lang="en-US" dirty="0"/>
              <a:t>The global trade in exotic animals is </a:t>
            </a:r>
            <a:r>
              <a:rPr lang="en-US" b="1" dirty="0"/>
              <a:t>one of the largest and most complex markets in the world</a:t>
            </a:r>
            <a:r>
              <a:rPr lang="en-US" dirty="0"/>
              <a:t>. Annually, billions of animals and their products are traded within and across international borders. It can occur at a </a:t>
            </a:r>
            <a:r>
              <a:rPr lang="en-US" b="1" dirty="0"/>
              <a:t>small scale </a:t>
            </a:r>
            <a:r>
              <a:rPr lang="en-US" dirty="0"/>
              <a:t>through </a:t>
            </a:r>
            <a:r>
              <a:rPr lang="en-US" b="1" dirty="0"/>
              <a:t>informal networks </a:t>
            </a:r>
            <a:r>
              <a:rPr lang="en-US" dirty="0"/>
              <a:t>or it can represent significant </a:t>
            </a:r>
            <a:r>
              <a:rPr lang="en-US" b="1" dirty="0"/>
              <a:t>economic value </a:t>
            </a:r>
            <a:r>
              <a:rPr lang="en-US" dirty="0"/>
              <a:t>with major international routes. </a:t>
            </a:r>
          </a:p>
          <a:p>
            <a:endParaRPr lang="en-US" dirty="0"/>
          </a:p>
          <a:p>
            <a:r>
              <a:rPr lang="en-US" b="1" dirty="0"/>
              <a:t>Legislation</a:t>
            </a:r>
          </a:p>
          <a:p>
            <a:r>
              <a:rPr lang="en-US" dirty="0"/>
              <a:t>At the international level, the trade in wildlife is controlled and monitored by the </a:t>
            </a:r>
            <a:r>
              <a:rPr lang="en-US" b="1" dirty="0"/>
              <a:t>Convention on International Trade in Endangered Species of Flora and Fauna (CITES) </a:t>
            </a:r>
            <a:r>
              <a:rPr lang="en-US" dirty="0"/>
              <a:t>through an export and import licensing system for listed species. Regions and countries have translated this in </a:t>
            </a:r>
            <a:r>
              <a:rPr lang="en-US" b="1" dirty="0"/>
              <a:t>sometimes stricter national legislation</a:t>
            </a:r>
            <a:r>
              <a:rPr lang="en-US" dirty="0"/>
              <a:t>. For example, under the </a:t>
            </a:r>
            <a:r>
              <a:rPr lang="en-US" b="1" dirty="0"/>
              <a:t>United States (US) Lacey Act</a:t>
            </a:r>
            <a:r>
              <a:rPr lang="en-US" dirty="0"/>
              <a:t>, import of any wildlife in violation of foreign legislation is prohibited </a:t>
            </a:r>
            <a:r>
              <a:rPr lang="en-US" i="1" dirty="0"/>
              <a:t>[Janssens &amp; </a:t>
            </a:r>
            <a:r>
              <a:rPr lang="en-US" i="1" dirty="0" err="1"/>
              <a:t>Leupen</a:t>
            </a:r>
            <a:r>
              <a:rPr lang="en-US" i="1" dirty="0"/>
              <a:t>, 2019]</a:t>
            </a:r>
            <a:r>
              <a:rPr lang="en-US" dirty="0"/>
              <a:t>. The EU implements CITES via the </a:t>
            </a:r>
            <a:r>
              <a:rPr lang="en-US" b="1" dirty="0"/>
              <a:t>European Wildlife Trade Regulations (EWTR), </a:t>
            </a:r>
            <a:r>
              <a:rPr lang="en-US" dirty="0"/>
              <a:t>which also includes additional stringent criteria and control mechanisms. Roughly </a:t>
            </a:r>
            <a:r>
              <a:rPr lang="en-US" b="1" dirty="0"/>
              <a:t>5,800 species of animals </a:t>
            </a:r>
            <a:r>
              <a:rPr lang="en-US" dirty="0"/>
              <a:t>and 30,000 species of plants are protected by CITES against over-exploitation through international trade (www.cites.org). Yet many species in trade do not fall under CITES (or the EU Regulation). This is often referred to as </a:t>
            </a:r>
            <a:r>
              <a:rPr lang="en-US" b="1" dirty="0"/>
              <a:t>legal but unregulated trade</a:t>
            </a:r>
            <a:r>
              <a:rPr lang="en-US" dirty="0"/>
              <a:t>.</a:t>
            </a:r>
          </a:p>
          <a:p>
            <a:endParaRPr lang="en-US" i="1" dirty="0">
              <a:solidFill>
                <a:srgbClr val="ED037C"/>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ED037C"/>
                </a:solidFill>
                <a:highlight>
                  <a:srgbClr val="FFFF00"/>
                </a:highlight>
              </a:rPr>
              <a:t>Besides</a:t>
            </a:r>
            <a:r>
              <a:rPr lang="en-US" i="1" dirty="0">
                <a:solidFill>
                  <a:srgbClr val="ED037C"/>
                </a:solidFill>
              </a:rPr>
              <a:t> these environmental legislations, a range of other trade and health-related regulations are in place, such as the International Air Transport Association guidelines, World </a:t>
            </a:r>
            <a:r>
              <a:rPr lang="en-US" i="1" dirty="0" err="1">
                <a:solidFill>
                  <a:srgbClr val="ED037C"/>
                </a:solidFill>
              </a:rPr>
              <a:t>Organisation</a:t>
            </a:r>
            <a:r>
              <a:rPr lang="en-US" i="1" dirty="0">
                <a:solidFill>
                  <a:srgbClr val="ED037C"/>
                </a:solidFill>
              </a:rPr>
              <a:t> for Animal Health Code and various animal welfare acts </a:t>
            </a:r>
            <a:r>
              <a:rPr lang="en-US" b="0" i="1" dirty="0"/>
              <a:t>[</a:t>
            </a:r>
            <a:r>
              <a:rPr lang="en-US" b="0" i="1" dirty="0" err="1"/>
              <a:t>Warwickt</a:t>
            </a:r>
            <a:r>
              <a:rPr lang="en-US" b="0" i="1" dirty="0"/>
              <a:t> et al. 2018]. + </a:t>
            </a:r>
            <a:r>
              <a:rPr lang="en-US" b="0" i="1" dirty="0" err="1"/>
              <a:t>a.o.</a:t>
            </a:r>
            <a:r>
              <a:rPr lang="en-US" b="0" i="1" dirty="0"/>
              <a:t> EU Animal Health legislation (</a:t>
            </a:r>
            <a:r>
              <a:rPr lang="en-US" b="0" i="1" dirty="0" err="1"/>
              <a:t>eg</a:t>
            </a:r>
            <a:r>
              <a:rPr lang="en-US" b="0" i="1" dirty="0"/>
              <a:t> Directive 97/78/EC, Commission Regulation (EC) No 206/2009), regulation on invasive alien species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r>
              <a:rPr lang="en-GB" b="1" i="1" dirty="0"/>
              <a:t>Purposes of trade in exotic animals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Worldwide, exotic animals are traded for a </a:t>
            </a:r>
            <a:r>
              <a:rPr lang="en-US" b="1" i="1" dirty="0"/>
              <a:t>diversity of benefits (purposes and needs</a:t>
            </a:r>
            <a:r>
              <a:rPr lang="en-US" i="1" dirty="0"/>
              <a:t>) in a range of specialized market categories;  live animals are sourced for pets, medical research, agriculture and food. Other wildlife products are traded for fashion (e.g. clothing), artifacts, trophies and (traditional) medicine  [Kroeger, 2007; Smith et al. 2017].</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p:txBody>
      </p:sp>
      <p:sp>
        <p:nvSpPr>
          <p:cNvPr id="4" name="Slide Number Placeholder 3"/>
          <p:cNvSpPr>
            <a:spLocks noGrp="1"/>
          </p:cNvSpPr>
          <p:nvPr>
            <p:ph type="sldNum" sz="quarter" idx="5"/>
          </p:nvPr>
        </p:nvSpPr>
        <p:spPr/>
        <p:txBody>
          <a:bodyPr/>
          <a:lstStyle/>
          <a:p>
            <a:fld id="{9544752F-A5C2-478C-BE12-09B43DEB8DD6}" type="slidenum">
              <a:rPr lang="en-GB" smtClean="0"/>
              <a:t>6</a:t>
            </a:fld>
            <a:endParaRPr lang="en-GB"/>
          </a:p>
        </p:txBody>
      </p:sp>
    </p:spTree>
    <p:extLst>
      <p:ext uri="{BB962C8B-B14F-4D97-AF65-F5344CB8AC3E}">
        <p14:creationId xmlns:p14="http://schemas.microsoft.com/office/powerpoint/2010/main" val="385243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numbers legal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Quantifying the global wildlife trade is very </a:t>
            </a:r>
            <a:r>
              <a:rPr lang="en-US" b="1" dirty="0"/>
              <a:t>difficult</a:t>
            </a:r>
            <a:r>
              <a:rPr lang="en-US" dirty="0"/>
              <a:t> due to its </a:t>
            </a:r>
            <a:r>
              <a:rPr lang="en-US" b="1" dirty="0"/>
              <a:t>complex and partly illegal nature</a:t>
            </a:r>
            <a:r>
              <a:rPr lang="en-US" dirty="0"/>
              <a:t>. The </a:t>
            </a:r>
            <a:r>
              <a:rPr lang="en-US" b="1" dirty="0"/>
              <a:t>legal global trade alone </a:t>
            </a:r>
            <a:r>
              <a:rPr lang="en-US" b="0" i="0" dirty="0"/>
              <a:t>(including non-CITES, based on declared import values; e.g. in 2005 EUR 249 billion/y) </a:t>
            </a:r>
            <a:r>
              <a:rPr lang="en-US" b="1" i="1" dirty="0"/>
              <a:t>has been estimated in the past </a:t>
            </a:r>
            <a:r>
              <a:rPr lang="en-US" b="0" i="0" dirty="0"/>
              <a:t>t</a:t>
            </a:r>
            <a:r>
              <a:rPr lang="en-US" dirty="0"/>
              <a:t>o be worth </a:t>
            </a:r>
            <a:r>
              <a:rPr lang="en-US" b="1" dirty="0"/>
              <a:t>over 320 billion USD per year </a:t>
            </a:r>
            <a:r>
              <a:rPr lang="en-US" dirty="0"/>
              <a:t>(TRAFFIC, 2014; </a:t>
            </a:r>
            <a:r>
              <a:rPr lang="en-US" i="1" dirty="0"/>
              <a:t>in a broad sense/ definition)</a:t>
            </a:r>
            <a:r>
              <a:rPr lang="en-US" dirty="0"/>
              <a:t>, with </a:t>
            </a:r>
            <a:r>
              <a:rPr lang="en-US" b="1" dirty="0"/>
              <a:t>timber and plants </a:t>
            </a:r>
            <a:r>
              <a:rPr lang="en-US" b="0" dirty="0"/>
              <a:t>estimated to comprise </a:t>
            </a:r>
            <a:r>
              <a:rPr lang="en-US" b="0" i="1" dirty="0"/>
              <a:t>nearly 70% of this value [leaving non-aquaculture fisheries products responsible for 28% and ornamental fish, mammals, herpetofauna and other species responsible for roughly 2% (US $5.27 billion) (Engler and Parry-Jones 2007; </a:t>
            </a:r>
            <a:r>
              <a:rPr lang="en-US" b="0" i="1" dirty="0" err="1"/>
              <a:t>Ahlenius</a:t>
            </a:r>
            <a:r>
              <a:rPr lang="en-US" b="0" i="1" dirty="0"/>
              <a:t> 2008 [Smith et al., 2017]); and if </a:t>
            </a:r>
            <a:r>
              <a:rPr lang="en-US" i="1" dirty="0"/>
              <a:t>excluding these timber and fisheries, it brings us to an annual value of the wildlife trade of USD30-42.8 billion [</a:t>
            </a:r>
            <a:r>
              <a:rPr lang="en-US" i="1" dirty="0" err="1"/>
              <a:t>Warwickt</a:t>
            </a:r>
            <a:r>
              <a:rPr lang="en-US" i="1" dirty="0"/>
              <a:t> et al. 2018; Moorhouse et al,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Comprehensive study of mammals, birds, amphibians and reptiles finds that </a:t>
            </a:r>
            <a:r>
              <a:rPr lang="en-US" b="1" i="0" dirty="0"/>
              <a:t>nearly one-fifth of vertebrates are bought and sold around the world </a:t>
            </a:r>
            <a:r>
              <a:rPr lang="en-US" b="0" i="1" dirty="0"/>
              <a:t>(</a:t>
            </a:r>
            <a:r>
              <a:rPr lang="en-US" b="0" i="1" dirty="0" err="1"/>
              <a:t>Scheffers</a:t>
            </a:r>
            <a:r>
              <a:rPr lang="en-US" b="0" i="1" dirty="0"/>
              <a:t> et al, 2019. Global wildlife trade across the tree of life; Brett 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In terms of number of animals in legal trade</a:t>
            </a:r>
            <a:r>
              <a:rPr lang="en-GB" dirty="0"/>
              <a:t>: According to the </a:t>
            </a:r>
            <a:r>
              <a:rPr lang="en-GB" b="1" dirty="0"/>
              <a:t>CITES </a:t>
            </a:r>
            <a:r>
              <a:rPr lang="en-US" b="1" dirty="0"/>
              <a:t>Trade Database</a:t>
            </a:r>
            <a:r>
              <a:rPr lang="en-US" dirty="0"/>
              <a:t> (only CITES-listed species) a total of 11,569,796 </a:t>
            </a:r>
            <a:r>
              <a:rPr lang="en-US" b="1" dirty="0"/>
              <a:t>live wild animals </a:t>
            </a:r>
            <a:r>
              <a:rPr lang="en-US" dirty="0"/>
              <a:t>were exported and 8,018,365 live animals were imported between the countries for commercial and personal use between </a:t>
            </a:r>
            <a:r>
              <a:rPr lang="en-US" b="1" dirty="0"/>
              <a:t>2012 and 2016. Reptiles</a:t>
            </a:r>
            <a:r>
              <a:rPr lang="en-US" dirty="0"/>
              <a:t> were the most traded taxonomic group both in terms of the number of animals recorded as exports and imports (</a:t>
            </a:r>
            <a:r>
              <a:rPr lang="en-US" i="1" dirty="0"/>
              <a:t>Fig</a:t>
            </a:r>
            <a:r>
              <a:rPr lang="en-US" dirty="0"/>
              <a:t>.; </a:t>
            </a:r>
            <a:r>
              <a:rPr lang="en-US" i="1" dirty="0"/>
              <a:t>export &amp; import numbers do not match because of different reporting</a:t>
            </a:r>
            <a:r>
              <a:rPr lang="en-US" dirty="0"/>
              <a:t>). </a:t>
            </a:r>
            <a:r>
              <a:rPr lang="en-US" b="0" i="1" dirty="0"/>
              <a:t>[Can et al, 2019]. </a:t>
            </a:r>
            <a:r>
              <a:rPr lang="en-US" b="1" i="1" dirty="0"/>
              <a:t>But many non-CITES listed species are traded as well</a:t>
            </a:r>
            <a:r>
              <a:rPr lang="en-US" b="0" i="0" dirty="0"/>
              <a:t>. </a:t>
            </a:r>
            <a:r>
              <a:rPr lang="en-US" b="0" i="1" dirty="0"/>
              <a:t>If we take a closer look at </a:t>
            </a:r>
            <a:r>
              <a:rPr lang="en-US" b="1" i="1" dirty="0"/>
              <a:t>one major wildlife consuming nation</a:t>
            </a:r>
            <a:r>
              <a:rPr lang="en-US" i="1" dirty="0"/>
              <a:t>, the </a:t>
            </a:r>
            <a:r>
              <a:rPr lang="en-US" b="1" i="1" dirty="0"/>
              <a:t>United States </a:t>
            </a:r>
            <a:r>
              <a:rPr lang="en-US" b="0" i="1" dirty="0"/>
              <a:t>(which records all import of wildlife</a:t>
            </a:r>
            <a:r>
              <a:rPr lang="en-US" b="1" i="1" dirty="0"/>
              <a:t>, incl. non-CITES</a:t>
            </a:r>
            <a:r>
              <a:rPr lang="en-US" b="0" i="1" dirty="0"/>
              <a:t>), </a:t>
            </a:r>
            <a:r>
              <a:rPr lang="en-US" b="1" i="1" dirty="0"/>
              <a:t>11 billion individual specimens/animals and an additional 977 million kilograms of </a:t>
            </a:r>
            <a:r>
              <a:rPr lang="en-US" i="1" dirty="0"/>
              <a:t>wildlife (incl. shells and tropical fish </a:t>
            </a:r>
            <a:r>
              <a:rPr lang="en-US" i="1" dirty="0">
                <a:sym typeface="Wingdings" panose="05000000000000000000" pitchFamily="2" charset="2"/>
              </a:rPr>
              <a:t> so not only live; no plants seems to be included in analysis</a:t>
            </a:r>
            <a:r>
              <a:rPr lang="en-US" i="1" dirty="0"/>
              <a:t>) were imported, in 2000-2013, i.e. in ca 14 years. </a:t>
            </a:r>
            <a:r>
              <a:rPr lang="en-US" b="1" i="1" dirty="0"/>
              <a:t>One third of these were live animals and almost 80% was reported as wild-caught </a:t>
            </a:r>
            <a:r>
              <a:rPr lang="en-US" i="1" dirty="0"/>
              <a:t>[99% of these numbers were legally declared import, remaining were refused/ seized; Smith et al., 2017; Warwickt et al.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b="0" i="1" dirty="0"/>
              <a:t>[</a:t>
            </a:r>
            <a:r>
              <a:rPr lang="en-US" b="1" i="1" dirty="0"/>
              <a:t>CITES Trade Database: </a:t>
            </a:r>
            <a:r>
              <a:rPr lang="en-US" i="1" dirty="0"/>
              <a:t>many scientists have utilized this database to try to understand the wildlife trade. However, given the vast and international nature of the dataset, properly interpreting the data is highly complex, and incorrect interpretation can lead to erroneous conclusions </a:t>
            </a:r>
            <a:r>
              <a:rPr lang="en-US" b="0" i="1" dirty="0"/>
              <a:t>[Robinson &amp; </a:t>
            </a:r>
            <a:r>
              <a:rPr lang="en-US" b="0" i="1" dirty="0" err="1"/>
              <a:t>Sinovas</a:t>
            </a:r>
            <a:r>
              <a:rPr lang="en-US" b="0" i="1" dirty="0"/>
              <a:t>, 2019]]</a:t>
            </a:r>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7</a:t>
            </a:fld>
            <a:endParaRPr lang="en-GB"/>
          </a:p>
        </p:txBody>
      </p:sp>
    </p:spTree>
    <p:extLst>
      <p:ext uri="{BB962C8B-B14F-4D97-AF65-F5344CB8AC3E}">
        <p14:creationId xmlns:p14="http://schemas.microsoft.com/office/powerpoint/2010/main" val="415048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Some numbers illegal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Illegal wildlife trade is among the </a:t>
            </a:r>
            <a:r>
              <a:rPr lang="en-US" sz="1200" b="1" i="0" u="none" strike="noStrike" kern="1200" baseline="0" dirty="0">
                <a:solidFill>
                  <a:schemeClr val="tx1"/>
                </a:solidFill>
                <a:latin typeface="+mn-lt"/>
                <a:ea typeface="+mn-ea"/>
                <a:cs typeface="+mn-cs"/>
              </a:rPr>
              <a:t>most profitable forms of transnational crime </a:t>
            </a:r>
            <a:r>
              <a:rPr lang="en-US" sz="1200" b="0" i="0" u="none" strike="noStrike" kern="1200" baseline="0" dirty="0">
                <a:solidFill>
                  <a:schemeClr val="tx1"/>
                </a:solidFill>
                <a:latin typeface="+mn-lt"/>
                <a:ea typeface="+mn-ea"/>
                <a:cs typeface="+mn-cs"/>
              </a:rPr>
              <a:t>(UNEP/UNICRI 2018). B</a:t>
            </a:r>
            <a:r>
              <a:rPr lang="en-US" i="0" dirty="0"/>
              <a:t>y definition, it is a </a:t>
            </a:r>
            <a:r>
              <a:rPr lang="en-US" b="1" i="0" dirty="0"/>
              <a:t>hidden activity </a:t>
            </a:r>
            <a:r>
              <a:rPr lang="en-US" i="0" dirty="0"/>
              <a:t>with no reliable data, so quantifying its scale and value is difficult. Seizure data are often used as proxy measures to indicate of trade routes and scale, but these are biased by detection and reporting (e.g. towards charismatic megafauna, such as elephant ivory). Experts state that seizures may constitute only less than 10% of all illegal trade (van Uhm, 2016). Nevertheless, some estimations of </a:t>
            </a:r>
            <a:r>
              <a:rPr lang="en-US" dirty="0"/>
              <a:t>the </a:t>
            </a:r>
            <a:r>
              <a:rPr lang="en-US" b="1" dirty="0"/>
              <a:t>global illegal wildlife trade </a:t>
            </a:r>
            <a:r>
              <a:rPr lang="en-US" b="0" dirty="0"/>
              <a:t>has been done, indicating a value of </a:t>
            </a:r>
            <a:r>
              <a:rPr lang="en-US" b="1" dirty="0"/>
              <a:t>5-23 billion US dollars per year</a:t>
            </a:r>
            <a:r>
              <a:rPr lang="en-US" b="0" dirty="0"/>
              <a:t>; but these numbers should be sees as </a:t>
            </a:r>
            <a:r>
              <a:rPr lang="en-US" sz="1200" b="0" i="0" u="none" strike="noStrike" kern="1200" baseline="0" dirty="0">
                <a:solidFill>
                  <a:schemeClr val="tx1"/>
                </a:solidFill>
                <a:latin typeface="+mn-lt"/>
                <a:ea typeface="+mn-ea"/>
                <a:cs typeface="+mn-cs"/>
              </a:rPr>
              <a:t>just the tip of the iceberg, similar to illegal trade in other renewable natural resources (see table)</a:t>
            </a:r>
            <a:r>
              <a:rPr lang="en-US" i="1" dirty="0"/>
              <a:t> [WBG, 2019; van Loon, 2019; World Animal Protection, 2019]</a:t>
            </a:r>
            <a:endParaRPr lang="en-GB" dirty="0"/>
          </a:p>
        </p:txBody>
      </p:sp>
      <p:sp>
        <p:nvSpPr>
          <p:cNvPr id="4" name="Slide Number Placeholder 3"/>
          <p:cNvSpPr>
            <a:spLocks noGrp="1"/>
          </p:cNvSpPr>
          <p:nvPr>
            <p:ph type="sldNum" sz="quarter" idx="5"/>
          </p:nvPr>
        </p:nvSpPr>
        <p:spPr/>
        <p:txBody>
          <a:bodyPr/>
          <a:lstStyle/>
          <a:p>
            <a:fld id="{9544752F-A5C2-478C-BE12-09B43DEB8DD6}" type="slidenum">
              <a:rPr lang="en-GB" smtClean="0"/>
              <a:t>8</a:t>
            </a:fld>
            <a:endParaRPr lang="en-GB"/>
          </a:p>
        </p:txBody>
      </p:sp>
    </p:spTree>
    <p:extLst>
      <p:ext uri="{BB962C8B-B14F-4D97-AF65-F5344CB8AC3E}">
        <p14:creationId xmlns:p14="http://schemas.microsoft.com/office/powerpoint/2010/main" val="227900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i="1" u="none" dirty="0"/>
              <a:t>Zooming in on some issues relevant for the conference theme: </a:t>
            </a:r>
            <a:r>
              <a:rPr lang="en-GB" sz="1600" b="1" i="0" u="none" dirty="0"/>
              <a:t>(1) P</a:t>
            </a:r>
            <a:r>
              <a:rPr lang="en-US" b="1" i="0" u="none" dirty="0"/>
              <a:t>et trade</a:t>
            </a:r>
          </a:p>
          <a:p>
            <a:endParaRPr lang="en-US" b="1"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One-fifth of the global wildlife trade </a:t>
            </a:r>
            <a:r>
              <a:rPr lang="en-US" dirty="0"/>
              <a:t>is fueled by the </a:t>
            </a:r>
            <a:r>
              <a:rPr lang="en-US" b="1" dirty="0"/>
              <a:t>demand for animals used as pets and entertainment purposes </a:t>
            </a:r>
            <a:r>
              <a:rPr lang="en-US" i="1" dirty="0"/>
              <a:t>[Baker et al. 2013, Bush et al., 2014; </a:t>
            </a:r>
            <a:r>
              <a:rPr lang="en-US" i="1" dirty="0" err="1"/>
              <a:t>Panter</a:t>
            </a:r>
            <a:r>
              <a:rPr lang="en-US" i="1" dirty="0"/>
              <a:t> et al., 2019]. </a:t>
            </a:r>
            <a:r>
              <a:rPr lang="en-US" dirty="0"/>
              <a:t>Pet keeping (including wild animals) has a </a:t>
            </a:r>
            <a:r>
              <a:rPr lang="en-US" b="1" dirty="0"/>
              <a:t>long history </a:t>
            </a:r>
            <a:r>
              <a:rPr lang="en-US" dirty="0"/>
              <a:t>dating back at least 17,000 years </a:t>
            </a:r>
            <a:r>
              <a:rPr lang="en-US" b="0" i="1" dirty="0"/>
              <a:t>[Warwickt et al 2018].</a:t>
            </a:r>
            <a:r>
              <a:rPr lang="en-US" i="0" dirty="0"/>
              <a:t> Keeping exotic animals as household companions is </a:t>
            </a:r>
            <a:r>
              <a:rPr lang="en-US" b="1" i="0" dirty="0"/>
              <a:t>geographically widespread </a:t>
            </a:r>
            <a:r>
              <a:rPr lang="en-US" i="0" dirty="0"/>
              <a:t>and becoming </a:t>
            </a:r>
            <a:r>
              <a:rPr lang="en-US" b="1" i="0" dirty="0"/>
              <a:t>more popular </a:t>
            </a:r>
            <a:r>
              <a:rPr lang="en-US" i="0" dirty="0"/>
              <a:t>globally as living standards improve (Alves et al., 2010; </a:t>
            </a:r>
            <a:r>
              <a:rPr lang="en-US" dirty="0"/>
              <a:t>Bush et al., 2014</a:t>
            </a:r>
            <a:r>
              <a:rPr lang="en-US" i="0" dirty="0"/>
              <a:t>)</a:t>
            </a:r>
            <a:r>
              <a:rPr lang="en-US" i="1" dirty="0"/>
              <a:t> [Lockwood et al, 2019]</a:t>
            </a:r>
            <a:r>
              <a:rPr lang="en-US" i="0" dirty="0"/>
              <a:t>. There is a </a:t>
            </a:r>
            <a:r>
              <a:rPr lang="en-US" b="1" i="0" dirty="0"/>
              <a:t>notable shift </a:t>
            </a:r>
            <a:r>
              <a:rPr lang="en-US" i="0" dirty="0"/>
              <a:t>from the more traditional, domesticated pet animals (such as cats and dogs), toward ‘more exotic’ species such as reptiles, amphibians, non-domestic birds and mammals </a:t>
            </a:r>
            <a:r>
              <a:rPr lang="en-US" b="0" i="1" dirty="0"/>
              <a:t>[Eurogroup for animals, 2013].</a:t>
            </a:r>
            <a:r>
              <a:rPr lang="en-US" dirty="0"/>
              <a:t> In recent years, the </a:t>
            </a:r>
            <a:r>
              <a:rPr lang="en-US" b="1" dirty="0"/>
              <a:t>media</a:t>
            </a:r>
            <a:r>
              <a:rPr lang="en-US" dirty="0"/>
              <a:t> has played a key role in the increase of the pet trade (Jurassic Parc, Harry Potter, Nemo, …) </a:t>
            </a:r>
            <a:r>
              <a:rPr lang="en-US" i="1" dirty="0"/>
              <a:t>[Panter et al., 2019]. In the </a:t>
            </a:r>
            <a:r>
              <a:rPr lang="en-US" b="1" i="1" dirty="0"/>
              <a:t>US</a:t>
            </a:r>
            <a:r>
              <a:rPr lang="en-US" i="1" dirty="0"/>
              <a:t>, approximately </a:t>
            </a:r>
            <a:r>
              <a:rPr lang="en-US" b="1" i="1" dirty="0"/>
              <a:t>50% of pets can be considered “exotic”</a:t>
            </a:r>
            <a:r>
              <a:rPr lang="en-US" i="1" dirty="0"/>
              <a:t> (APPA 2018). </a:t>
            </a:r>
            <a:r>
              <a:rPr lang="en-US" b="0" i="1" dirty="0"/>
              <a:t>The trade in exotic pets involves </a:t>
            </a:r>
            <a:r>
              <a:rPr lang="en-US" b="1" i="1" dirty="0"/>
              <a:t>both wild-caught and captive-bred </a:t>
            </a:r>
            <a:r>
              <a:rPr lang="en-US" b="0" i="1" dirty="0"/>
              <a:t>animals [Warwickt et al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a:t>
            </a:r>
            <a:r>
              <a:rPr lang="en-US" b="1" dirty="0"/>
              <a:t>large diversity of over 13,000 species </a:t>
            </a:r>
            <a:r>
              <a:rPr lang="en-US" b="0" dirty="0"/>
              <a:t>across all major animal classes may be involved in the pet trade, in addition to innumerable different </a:t>
            </a:r>
            <a:r>
              <a:rPr lang="en-US" b="0" dirty="0">
                <a:highlight>
                  <a:srgbClr val="FFFF00"/>
                </a:highlight>
              </a:rPr>
              <a:t>hybrids</a:t>
            </a:r>
            <a:r>
              <a:rPr lang="en-US" b="0" dirty="0"/>
              <a:t> and varieties (Rose &amp; Williams, 2014; Warwick, 2015b) </a:t>
            </a:r>
            <a:r>
              <a:rPr lang="en-US" b="0" i="1" dirty="0"/>
              <a:t>[Warwickt et al 2018].</a:t>
            </a:r>
            <a:r>
              <a:rPr lang="en-US" b="1" i="0" dirty="0"/>
              <a:t> </a:t>
            </a:r>
            <a:r>
              <a:rPr lang="en-US" b="1" dirty="0"/>
              <a:t>Birds</a:t>
            </a:r>
            <a:r>
              <a:rPr lang="en-US" b="0" dirty="0"/>
              <a:t> and </a:t>
            </a:r>
            <a:r>
              <a:rPr lang="en-US" b="1" i="0" dirty="0"/>
              <a:t>reptiles </a:t>
            </a:r>
            <a:r>
              <a:rPr lang="en-US" b="0" dirty="0"/>
              <a:t>are among the </a:t>
            </a:r>
            <a:r>
              <a:rPr lang="en-US" b="1" dirty="0"/>
              <a:t>most internationally traded </a:t>
            </a:r>
            <a:r>
              <a:rPr lang="en-US" b="0" dirty="0"/>
              <a:t>animal taxa (and </a:t>
            </a:r>
            <a:r>
              <a:rPr lang="en-US" i="0" dirty="0"/>
              <a:t>the most species-rich vertebrate class) in the international pet trade (Bush et al., 2014) </a:t>
            </a:r>
            <a:r>
              <a:rPr lang="en-US" b="0" i="1" dirty="0"/>
              <a:t>[Aulyia et al, 2016; Reino et al, 2017].</a:t>
            </a:r>
            <a:r>
              <a:rPr lang="en-US" dirty="0"/>
              <a:t> Annual revenues from the </a:t>
            </a:r>
            <a:r>
              <a:rPr lang="en-US" b="1" dirty="0"/>
              <a:t>US reptile and bird industry </a:t>
            </a:r>
            <a:r>
              <a:rPr lang="en-US" dirty="0"/>
              <a:t>go over 1 billion USD </a:t>
            </a:r>
            <a:r>
              <a:rPr lang="en-US" i="1" dirty="0"/>
              <a:t>(reptiles: US$1.4 billion, Collis and </a:t>
            </a:r>
            <a:r>
              <a:rPr lang="en-US" i="1" dirty="0" err="1"/>
              <a:t>Fenili</a:t>
            </a:r>
            <a:r>
              <a:rPr lang="en-US" i="1" dirty="0"/>
              <a:t>, 2011; birds: US$79,300, </a:t>
            </a:r>
            <a:r>
              <a:rPr lang="en-US" i="1" dirty="0" err="1"/>
              <a:t>Springborn</a:t>
            </a:r>
            <a:r>
              <a:rPr lang="en-US" i="1" dirty="0"/>
              <a:t> et al., 2015) [Lockwood et al., 2019]</a:t>
            </a:r>
            <a:r>
              <a:rPr lang="en-US" dirty="0"/>
              <a:t>. </a:t>
            </a: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a:t>
            </a:r>
            <a:r>
              <a:rPr lang="en-US" i="0" dirty="0"/>
              <a:t>t has been estimated that </a:t>
            </a:r>
            <a:r>
              <a:rPr lang="en-US" b="1" i="0" dirty="0"/>
              <a:t>25%</a:t>
            </a:r>
            <a:r>
              <a:rPr lang="en-US" i="0" dirty="0"/>
              <a:t> of the global exotic pet trade is </a:t>
            </a:r>
            <a:r>
              <a:rPr lang="en-US" b="1" i="0" dirty="0"/>
              <a:t>illegal </a:t>
            </a:r>
            <a:r>
              <a:rPr lang="en-US" b="0" dirty="0"/>
              <a:t>(</a:t>
            </a:r>
            <a:r>
              <a:rPr lang="en-US" b="0" dirty="0" err="1"/>
              <a:t>Karesh</a:t>
            </a:r>
            <a:r>
              <a:rPr lang="en-US" b="0" dirty="0"/>
              <a:t> et al., 2007).</a:t>
            </a:r>
            <a:r>
              <a:rPr lang="en-US" sz="1200" b="0" i="0" u="none" strike="noStrike" kern="1200" baseline="0" dirty="0">
                <a:solidFill>
                  <a:schemeClr val="tx1"/>
                </a:solidFill>
                <a:latin typeface="+mn-lt"/>
                <a:ea typeface="+mn-ea"/>
                <a:cs typeface="+mn-cs"/>
              </a:rPr>
              <a:t> Although </a:t>
            </a:r>
            <a:r>
              <a:rPr lang="en-US" sz="1200" b="1" i="0" u="none" strike="noStrike" kern="1200" baseline="0" dirty="0">
                <a:solidFill>
                  <a:schemeClr val="tx1"/>
                </a:solidFill>
                <a:latin typeface="+mn-lt"/>
                <a:ea typeface="+mn-ea"/>
                <a:cs typeface="+mn-cs"/>
              </a:rPr>
              <a:t>CITES is a powerful tool </a:t>
            </a:r>
            <a:r>
              <a:rPr lang="en-US" sz="1200" b="0" i="0" u="none" strike="noStrike" kern="1200" baseline="0" dirty="0">
                <a:solidFill>
                  <a:schemeClr val="tx1"/>
                </a:solidFill>
                <a:latin typeface="+mn-lt"/>
                <a:ea typeface="+mn-ea"/>
                <a:cs typeface="+mn-cs"/>
              </a:rPr>
              <a:t>to regulate the international trade of </a:t>
            </a:r>
            <a:r>
              <a:rPr lang="en-US" sz="1200" b="1" i="0" u="none" strike="noStrike" kern="1200" baseline="0" dirty="0">
                <a:solidFill>
                  <a:schemeClr val="tx1"/>
                </a:solidFill>
                <a:latin typeface="+mn-lt"/>
                <a:ea typeface="+mn-ea"/>
                <a:cs typeface="+mn-cs"/>
              </a:rPr>
              <a:t>threatened species </a:t>
            </a:r>
            <a:r>
              <a:rPr lang="en-US" sz="1200" b="0" i="0" u="none" strike="noStrike" kern="1200" baseline="0" dirty="0">
                <a:solidFill>
                  <a:schemeClr val="tx1"/>
                </a:solidFill>
                <a:latin typeface="+mn-lt"/>
                <a:ea typeface="+mn-ea"/>
                <a:cs typeface="+mn-cs"/>
              </a:rPr>
              <a:t>in the pet trade, there are (of course) several criminal ways to evade </a:t>
            </a:r>
            <a:r>
              <a:rPr lang="fr-BE" sz="1200" b="0" i="0" u="none" strike="noStrike" kern="1200" baseline="0" dirty="0" err="1">
                <a:solidFill>
                  <a:schemeClr val="tx1"/>
                </a:solidFill>
                <a:latin typeface="+mn-lt"/>
                <a:ea typeface="+mn-ea"/>
                <a:cs typeface="+mn-cs"/>
              </a:rPr>
              <a:t>it</a:t>
            </a:r>
            <a:r>
              <a:rPr lang="fr-B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 widespread method is the labelling of illegally wild-caught individuals as </a:t>
            </a:r>
            <a:r>
              <a:rPr lang="en-US" sz="1200" b="1" i="0" u="none" strike="noStrike" kern="1200" baseline="0" dirty="0">
                <a:solidFill>
                  <a:schemeClr val="tx1"/>
                </a:solidFill>
                <a:latin typeface="+mn-lt"/>
                <a:ea typeface="+mn-ea"/>
                <a:cs typeface="+mn-cs"/>
              </a:rPr>
              <a:t>captive-bred</a:t>
            </a:r>
            <a:r>
              <a:rPr lang="en-US" sz="1200" b="0" i="0" u="none" strike="noStrike" kern="1200" baseline="0" dirty="0">
                <a:solidFill>
                  <a:schemeClr val="tx1"/>
                </a:solidFill>
                <a:latin typeface="+mn-lt"/>
                <a:ea typeface="+mn-ea"/>
                <a:cs typeface="+mn-cs"/>
              </a:rPr>
              <a:t> </a:t>
            </a:r>
            <a:r>
              <a:rPr lang="en-US" b="0" i="1" dirty="0"/>
              <a:t>[Aulyia et al, 2016].</a:t>
            </a:r>
            <a:r>
              <a:rPr lang="en-US" b="0" dirty="0"/>
              <a:t> Since 2005, the </a:t>
            </a:r>
            <a:r>
              <a:rPr lang="en-US" b="1" dirty="0"/>
              <a:t>overall trade in </a:t>
            </a:r>
            <a:r>
              <a:rPr lang="en-US" sz="1200" b="1" i="0" u="none" strike="noStrike" kern="1200" baseline="0" dirty="0">
                <a:solidFill>
                  <a:schemeClr val="tx1"/>
                </a:solidFill>
                <a:latin typeface="+mn-lt"/>
                <a:ea typeface="+mn-ea"/>
                <a:cs typeface="+mn-cs"/>
              </a:rPr>
              <a:t>captive-bred</a:t>
            </a:r>
            <a:r>
              <a:rPr lang="en-US" b="1" dirty="0"/>
              <a:t> individuals </a:t>
            </a:r>
            <a:r>
              <a:rPr lang="en-US" b="0" dirty="0"/>
              <a:t>increased more than the trade of WC individuals (likely a response to global trade restrictions) (</a:t>
            </a:r>
            <a:r>
              <a:rPr lang="en-US" b="0" i="1" dirty="0">
                <a:highlight>
                  <a:srgbClr val="FFFF00"/>
                </a:highlight>
              </a:rPr>
              <a:t>see fig.)</a:t>
            </a:r>
            <a:r>
              <a:rPr lang="en-US" i="1" dirty="0"/>
              <a:t> Panter et al, 2019]. </a:t>
            </a:r>
            <a:r>
              <a:rPr lang="en-GB" sz="1200" b="0" i="0" u="none" strike="noStrike" kern="1200" baseline="0" noProof="0" dirty="0">
                <a:solidFill>
                  <a:schemeClr val="tx1"/>
                </a:solidFill>
                <a:latin typeface="+mn-lt"/>
                <a:ea typeface="+mn-ea"/>
                <a:cs typeface="+mn-cs"/>
              </a:rPr>
              <a:t>Moreover, we need </a:t>
            </a:r>
            <a:r>
              <a:rPr lang="fr-BE" sz="1200" b="0" i="0" u="none" strike="noStrike" kern="1200" baseline="0" dirty="0">
                <a:solidFill>
                  <a:schemeClr val="tx1"/>
                </a:solidFill>
                <a:latin typeface="+mn-lt"/>
                <a:ea typeface="+mn-ea"/>
                <a:cs typeface="+mn-cs"/>
              </a:rPr>
              <a:t>to </a:t>
            </a:r>
            <a:r>
              <a:rPr lang="en-GB" sz="1200" b="0" i="0" u="none" strike="noStrike" kern="1200" baseline="0" noProof="0" dirty="0">
                <a:solidFill>
                  <a:schemeClr val="tx1"/>
                </a:solidFill>
                <a:latin typeface="+mn-lt"/>
                <a:ea typeface="+mn-ea"/>
                <a:cs typeface="+mn-cs"/>
              </a:rPr>
              <a:t>take into account that the </a:t>
            </a:r>
            <a:r>
              <a:rPr lang="en-GB" sz="1200" b="1" i="0" u="none" strike="noStrike" kern="1200" baseline="0" noProof="0" dirty="0">
                <a:solidFill>
                  <a:schemeClr val="tx1"/>
                </a:solidFill>
                <a:latin typeface="+mn-lt"/>
                <a:ea typeface="+mn-ea"/>
                <a:cs typeface="+mn-cs"/>
              </a:rPr>
              <a:t>majority of </a:t>
            </a:r>
            <a:r>
              <a:rPr lang="en-US" sz="1200" b="1" i="0" u="none" strike="noStrike" kern="1200" baseline="0" noProof="0" dirty="0">
                <a:solidFill>
                  <a:schemeClr val="tx1"/>
                </a:solidFill>
                <a:latin typeface="+mn-lt"/>
                <a:ea typeface="+mn-ea"/>
                <a:cs typeface="+mn-cs"/>
              </a:rPr>
              <a:t>species sold as exotic </a:t>
            </a:r>
            <a:r>
              <a:rPr lang="en-US" sz="1200" b="0" i="0" u="none" strike="noStrike" kern="1200" baseline="0" noProof="0" dirty="0">
                <a:solidFill>
                  <a:schemeClr val="tx1"/>
                </a:solidFill>
                <a:latin typeface="+mn-lt"/>
                <a:ea typeface="+mn-ea"/>
                <a:cs typeface="+mn-cs"/>
              </a:rPr>
              <a:t>pets worldwide, </a:t>
            </a:r>
            <a:r>
              <a:rPr lang="en-US" dirty="0"/>
              <a:t>is currently </a:t>
            </a:r>
            <a:r>
              <a:rPr lang="en-US" b="1" dirty="0"/>
              <a:t>not regulated and monitored </a:t>
            </a:r>
            <a:r>
              <a:rPr lang="en-US" b="0" dirty="0"/>
              <a:t>at all </a:t>
            </a:r>
            <a:r>
              <a:rPr lang="en-US" dirty="0"/>
              <a:t>at the international level </a:t>
            </a:r>
            <a:r>
              <a:rPr lang="en-US" sz="1200" b="0" i="0" u="none" strike="noStrike" kern="1200" baseline="0" noProof="0" dirty="0">
                <a:solidFill>
                  <a:schemeClr val="tx1"/>
                </a:solidFill>
                <a:latin typeface="+mn-lt"/>
                <a:ea typeface="+mn-ea"/>
                <a:cs typeface="+mn-cs"/>
              </a:rPr>
              <a:t>(Bush  et al. 2014); this for example the case for </a:t>
            </a:r>
            <a:r>
              <a:rPr lang="en-US" dirty="0"/>
              <a:t>more than 90% of </a:t>
            </a:r>
            <a:r>
              <a:rPr lang="en-US" b="1" dirty="0"/>
              <a:t>reptile</a:t>
            </a:r>
            <a:r>
              <a:rPr lang="en-US" dirty="0"/>
              <a:t> and </a:t>
            </a:r>
            <a:r>
              <a:rPr lang="en-US" b="1" dirty="0"/>
              <a:t>amphibian</a:t>
            </a:r>
            <a:r>
              <a:rPr lang="en-US" dirty="0"/>
              <a:t> species (non-CITES) </a:t>
            </a:r>
            <a:r>
              <a:rPr lang="en-US" b="0" i="1" dirty="0"/>
              <a:t>[Aulyia et al., 2016].</a:t>
            </a:r>
            <a:endParaRPr lang="en-GB" b="0" i="1"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[Bush et al (2014): Global trade in </a:t>
            </a:r>
            <a:r>
              <a:rPr lang="en-US" b="1" i="1" dirty="0"/>
              <a:t>exotic pets </a:t>
            </a:r>
            <a:r>
              <a:rPr lang="en-US" b="0" i="1" dirty="0"/>
              <a:t>2006-2012. UNEP-WCMC CITES database (</a:t>
            </a:r>
            <a:r>
              <a:rPr lang="en-US" b="0" i="1" dirty="0">
                <a:sym typeface="Wingdings" panose="05000000000000000000" pitchFamily="2" charset="2"/>
              </a:rPr>
              <a:t> so results most CITES </a:t>
            </a:r>
            <a:r>
              <a:rPr lang="en-US" b="0" i="1" dirty="0" err="1">
                <a:sym typeface="Wingdings" panose="05000000000000000000" pitchFamily="2" charset="2"/>
              </a:rPr>
              <a:t>spp</a:t>
            </a:r>
            <a:r>
              <a:rPr lang="en-US" b="0" i="1" dirty="0">
                <a:sym typeface="Wingdings" panose="05000000000000000000" pitchFamily="2" charset="2"/>
              </a:rPr>
              <a:t>) </a:t>
            </a:r>
            <a:r>
              <a:rPr lang="en-US" b="0" i="1" dirty="0"/>
              <a:t>; </a:t>
            </a:r>
            <a:r>
              <a:rPr lang="en-US" b="1" i="1" dirty="0"/>
              <a:t>Birds were the most species-rich and abundant class </a:t>
            </a:r>
            <a:r>
              <a:rPr lang="en-US" b="0" i="1" dirty="0"/>
              <a:t>reported in trade; reptiles were second most abundant but unusually the most studied in this context; and mammals were least abundant in trade. We identified the </a:t>
            </a:r>
            <a:r>
              <a:rPr lang="en-US" b="1" i="1" dirty="0"/>
              <a:t>Middle East's emerging role as a driver of demand for exotic pets </a:t>
            </a:r>
            <a:r>
              <a:rPr lang="en-US" b="0" i="1" dirty="0"/>
              <a:t>of all taxa alongside the well-established and increasing role of South America and Southeast Asia in the market. Europe, North America, and the Middle East featured most heavily in trade reports to CITES, whereas trade involving South America and Southeast Asia were given most emphasis in the literature.]</a:t>
            </a:r>
          </a:p>
          <a:p>
            <a:r>
              <a:rPr lang="en-US" b="0" i="1" dirty="0"/>
              <a:t>[Baker S.E., Cain R., van </a:t>
            </a:r>
            <a:r>
              <a:rPr lang="en-US" b="0" i="1" dirty="0" err="1"/>
              <a:t>Kesteren</a:t>
            </a:r>
            <a:r>
              <a:rPr lang="en-US" b="0" i="1" dirty="0"/>
              <a:t> F., </a:t>
            </a:r>
            <a:r>
              <a:rPr lang="en-US" b="0" i="1" dirty="0" err="1"/>
              <a:t>Zommers</a:t>
            </a:r>
            <a:r>
              <a:rPr lang="en-US" b="0" i="1" dirty="0"/>
              <a:t> Z., </a:t>
            </a:r>
            <a:r>
              <a:rPr lang="en-US" b="0" i="1" dirty="0" err="1"/>
              <a:t>d’Cruze</a:t>
            </a:r>
            <a:r>
              <a:rPr lang="en-US" b="0" i="1" dirty="0"/>
              <a:t> N. &amp; MacDonald D.W., 2013. Rough trade: animal welfare in the global wildlife trade. </a:t>
            </a:r>
            <a:r>
              <a:rPr lang="en-US" b="0" i="1" dirty="0" err="1"/>
              <a:t>BioScience</a:t>
            </a:r>
            <a:r>
              <a:rPr lang="en-US" b="0" i="1" dirty="0"/>
              <a:t> 63: 928–938.]</a:t>
            </a:r>
          </a:p>
        </p:txBody>
      </p:sp>
      <p:sp>
        <p:nvSpPr>
          <p:cNvPr id="4" name="Slide Number Placeholder 3"/>
          <p:cNvSpPr>
            <a:spLocks noGrp="1"/>
          </p:cNvSpPr>
          <p:nvPr>
            <p:ph type="sldNum" sz="quarter" idx="5"/>
          </p:nvPr>
        </p:nvSpPr>
        <p:spPr/>
        <p:txBody>
          <a:bodyPr/>
          <a:lstStyle/>
          <a:p>
            <a:fld id="{9544752F-A5C2-478C-BE12-09B43DEB8DD6}" type="slidenum">
              <a:rPr lang="en-GB" smtClean="0"/>
              <a:t>9</a:t>
            </a:fld>
            <a:endParaRPr lang="en-GB"/>
          </a:p>
        </p:txBody>
      </p:sp>
    </p:spTree>
    <p:extLst>
      <p:ext uri="{BB962C8B-B14F-4D97-AF65-F5344CB8AC3E}">
        <p14:creationId xmlns:p14="http://schemas.microsoft.com/office/powerpoint/2010/main" val="183779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arget="../media/image5.jpeg" Type="http://schemas.openxmlformats.org/officeDocument/2006/relationships/image"/><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arget="../media/image5.jpeg" Type="http://schemas.openxmlformats.org/officeDocument/2006/relationships/image"/><Relationship Id="rId1" Target="../slideMasters/slideMaster2.xml" Type="http://schemas.openxmlformats.org/officeDocument/2006/relationships/slideMaster"/></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arget="../media/image5.jpeg" Type="http://schemas.openxmlformats.org/officeDocument/2006/relationships/image"/><Relationship Id="rId1" Target="../slideMasters/slideMaster3.xml" Type="http://schemas.openxmlformats.org/officeDocument/2006/relationships/slideMaster"/></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arget="../media/image5.jpeg" Type="http://schemas.openxmlformats.org/officeDocument/2006/relationships/image"/><Relationship Id="rId1" Target="../slideMasters/slideMaster4.xml" Type="http://schemas.openxmlformats.org/officeDocument/2006/relationships/slideMaster"/></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arget="../media/image5.jpeg" Type="http://schemas.openxmlformats.org/officeDocument/2006/relationships/image"/><Relationship Id="rId1" Target="../slideMasters/slideMaster5.xml" Type="http://schemas.openxmlformats.org/officeDocument/2006/relationships/slideMaster"/></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arget="../media/image5.jpeg" Type="http://schemas.openxmlformats.org/officeDocument/2006/relationships/image"/><Relationship Id="rId1" Target="../slideMasters/slideMaster6.xml" Type="http://schemas.openxmlformats.org/officeDocument/2006/relationships/slideMaster"/></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arget="../media/image5.jpeg" Type="http://schemas.openxmlformats.org/officeDocument/2006/relationships/image"/><Relationship Id="rId1" Target="../slideMasters/slideMaster7.xml" Type="http://schemas.openxmlformats.org/officeDocument/2006/relationships/slideMaster"/></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0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_Stencil_Custom">
    <p:spTree>
      <p:nvGrpSpPr>
        <p:cNvPr id="1" name=""/>
        <p:cNvGrpSpPr/>
        <p:nvPr/>
      </p:nvGrpSpPr>
      <p:grpSpPr>
        <a:xfrm>
          <a:off x="0" y="0"/>
          <a:ext cx="0" cy="0"/>
          <a:chOff x="0" y="0"/>
          <a:chExt cx="0" cy="0"/>
        </a:xfrm>
      </p:grpSpPr>
      <p:pic>
        <p:nvPicPr>
          <p:cNvPr id="3" name="Shape 479"/>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984816" y="1484066"/>
            <a:ext cx="6222368" cy="4132666"/>
          </a:xfrm>
          <a:prstGeom prst="rect">
            <a:avLst/>
          </a:prstGeom>
          <a:noFill/>
          <a:ln>
            <a:noFill/>
          </a:ln>
        </p:spPr>
      </p:pic>
      <p:sp>
        <p:nvSpPr>
          <p:cNvPr id="4" name="Rectangle 3"/>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7869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2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1005125" y="276700"/>
            <a:ext cx="102918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918488" y="1193800"/>
            <a:ext cx="10507425" cy="0"/>
          </a:xfrm>
          <a:prstGeom prst="line">
            <a:avLst/>
          </a:prstGeom>
          <a:ln w="38100">
            <a:solidFill>
              <a:srgbClr val="00ACCD"/>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1004888" y="1374775"/>
            <a:ext cx="10317162"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417697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Text &amp; Image">
    <p:spTree>
      <p:nvGrpSpPr>
        <p:cNvPr id="1" name=""/>
        <p:cNvGrpSpPr/>
        <p:nvPr/>
      </p:nvGrpSpPr>
      <p:grpSpPr>
        <a:xfrm>
          <a:off x="0" y="0"/>
          <a:ext cx="0" cy="0"/>
          <a:chOff x="0" y="0"/>
          <a:chExt cx="0" cy="0"/>
        </a:xfrm>
      </p:grpSpPr>
      <p:sp>
        <p:nvSpPr>
          <p:cNvPr id="3" name="Shape 147"/>
          <p:cNvSpPr txBox="1">
            <a:spLocks noGrp="1"/>
          </p:cNvSpPr>
          <p:nvPr>
            <p:ph type="title"/>
          </p:nvPr>
        </p:nvSpPr>
        <p:spPr>
          <a:xfrm>
            <a:off x="6137575" y="276700"/>
            <a:ext cx="51594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5" name="Shape 149"/>
          <p:cNvCxnSpPr/>
          <p:nvPr userDrawn="1"/>
        </p:nvCxnSpPr>
        <p:spPr>
          <a:xfrm>
            <a:off x="6179125" y="1173425"/>
            <a:ext cx="5130300" cy="0"/>
          </a:xfrm>
          <a:prstGeom prst="straightConnector1">
            <a:avLst/>
          </a:prstGeom>
          <a:noFill/>
          <a:ln w="38100" cap="flat" cmpd="sng">
            <a:solidFill>
              <a:srgbClr val="00ACCD"/>
            </a:solidFill>
            <a:prstDash val="solid"/>
            <a:miter/>
            <a:headEnd type="none" w="med" len="med"/>
            <a:tailEnd type="none" w="med" len="med"/>
          </a:ln>
        </p:spPr>
      </p:cxnSp>
      <p:sp>
        <p:nvSpPr>
          <p:cNvPr id="7" name="Picture Placeholder 6"/>
          <p:cNvSpPr>
            <a:spLocks noGrp="1"/>
          </p:cNvSpPr>
          <p:nvPr>
            <p:ph type="pic" sz="quarter" idx="10"/>
          </p:nvPr>
        </p:nvSpPr>
        <p:spPr>
          <a:xfrm>
            <a:off x="673100" y="276700"/>
            <a:ext cx="5270500" cy="6283475"/>
          </a:xfrm>
          <a:prstGeom prst="rect">
            <a:avLst/>
          </a:prstGeom>
        </p:spPr>
        <p:txBody>
          <a:bodyPr/>
          <a:lstStyle/>
          <a:p>
            <a:endParaRPr lang="en-SG"/>
          </a:p>
        </p:txBody>
      </p:sp>
      <p:sp>
        <p:nvSpPr>
          <p:cNvPr id="6" name="Text Placeholder 2"/>
          <p:cNvSpPr>
            <a:spLocks noGrp="1"/>
          </p:cNvSpPr>
          <p:nvPr>
            <p:ph type="body" sz="quarter" idx="11"/>
          </p:nvPr>
        </p:nvSpPr>
        <p:spPr>
          <a:xfrm>
            <a:off x="6179124" y="1374775"/>
            <a:ext cx="5142925"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4248291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3 Text">
    <p:spTree>
      <p:nvGrpSpPr>
        <p:cNvPr id="1" name=""/>
        <p:cNvGrpSpPr/>
        <p:nvPr/>
      </p:nvGrpSpPr>
      <p:grpSpPr>
        <a:xfrm>
          <a:off x="0" y="0"/>
          <a:ext cx="0" cy="0"/>
          <a:chOff x="0" y="0"/>
          <a:chExt cx="0" cy="0"/>
        </a:xfrm>
      </p:grpSpPr>
      <p:cxnSp>
        <p:nvCxnSpPr>
          <p:cNvPr id="4" name="Shape 231"/>
          <p:cNvCxnSpPr/>
          <p:nvPr userDrawn="1"/>
        </p:nvCxnSpPr>
        <p:spPr>
          <a:xfrm>
            <a:off x="405123" y="1173425"/>
            <a:ext cx="3614400" cy="0"/>
          </a:xfrm>
          <a:prstGeom prst="straightConnector1">
            <a:avLst/>
          </a:prstGeom>
          <a:noFill/>
          <a:ln w="28575" cap="flat" cmpd="sng">
            <a:solidFill>
              <a:srgbClr val="00ACCD"/>
            </a:solidFill>
            <a:prstDash val="solid"/>
            <a:miter/>
            <a:headEnd type="none" w="med" len="med"/>
            <a:tailEnd type="none" w="med" len="med"/>
          </a:ln>
        </p:spPr>
      </p:cxnSp>
      <p:cxnSp>
        <p:nvCxnSpPr>
          <p:cNvPr id="5" name="Shape 233"/>
          <p:cNvCxnSpPr/>
          <p:nvPr userDrawn="1"/>
        </p:nvCxnSpPr>
        <p:spPr>
          <a:xfrm>
            <a:off x="4364698" y="1173425"/>
            <a:ext cx="3614399" cy="0"/>
          </a:xfrm>
          <a:prstGeom prst="straightConnector1">
            <a:avLst/>
          </a:prstGeom>
          <a:noFill/>
          <a:ln w="28575" cap="flat" cmpd="sng">
            <a:solidFill>
              <a:srgbClr val="00ACCD"/>
            </a:solidFill>
            <a:prstDash val="solid"/>
            <a:miter/>
            <a:headEnd type="none" w="med" len="med"/>
            <a:tailEnd type="none" w="med" len="med"/>
          </a:ln>
        </p:spPr>
      </p:cxnSp>
      <p:cxnSp>
        <p:nvCxnSpPr>
          <p:cNvPr id="6" name="Shape 235"/>
          <p:cNvCxnSpPr/>
          <p:nvPr userDrawn="1"/>
        </p:nvCxnSpPr>
        <p:spPr>
          <a:xfrm>
            <a:off x="8327773" y="1173412"/>
            <a:ext cx="3614400" cy="0"/>
          </a:xfrm>
          <a:prstGeom prst="straightConnector1">
            <a:avLst/>
          </a:prstGeom>
          <a:noFill/>
          <a:ln w="28575" cap="flat" cmpd="sng">
            <a:solidFill>
              <a:srgbClr val="00ACCD"/>
            </a:solidFill>
            <a:prstDash val="solid"/>
            <a:miter/>
            <a:headEnd type="none" w="med" len="med"/>
            <a:tailEnd type="none" w="med" len="med"/>
          </a:ln>
        </p:spPr>
      </p:cxnSp>
      <p:sp>
        <p:nvSpPr>
          <p:cNvPr id="13" name="Text Placeholder 12"/>
          <p:cNvSpPr>
            <a:spLocks noGrp="1"/>
          </p:cNvSpPr>
          <p:nvPr>
            <p:ph type="body" sz="quarter" idx="10"/>
          </p:nvPr>
        </p:nvSpPr>
        <p:spPr>
          <a:xfrm>
            <a:off x="4364698"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4" name="Text Placeholder 12"/>
          <p:cNvSpPr>
            <a:spLocks noGrp="1"/>
          </p:cNvSpPr>
          <p:nvPr>
            <p:ph type="body" sz="quarter" idx="11"/>
          </p:nvPr>
        </p:nvSpPr>
        <p:spPr>
          <a:xfrm>
            <a:off x="40512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5" name="Text Placeholder 12"/>
          <p:cNvSpPr>
            <a:spLocks noGrp="1"/>
          </p:cNvSpPr>
          <p:nvPr>
            <p:ph type="body" sz="quarter" idx="12"/>
          </p:nvPr>
        </p:nvSpPr>
        <p:spPr>
          <a:xfrm>
            <a:off x="832427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7" name="Content Placeholder 16"/>
          <p:cNvSpPr>
            <a:spLocks noGrp="1"/>
          </p:cNvSpPr>
          <p:nvPr>
            <p:ph sz="quarter" idx="13"/>
          </p:nvPr>
        </p:nvSpPr>
        <p:spPr>
          <a:xfrm>
            <a:off x="405123"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9" name="Content Placeholder 16"/>
          <p:cNvSpPr>
            <a:spLocks noGrp="1"/>
          </p:cNvSpPr>
          <p:nvPr>
            <p:ph sz="quarter" idx="14"/>
          </p:nvPr>
        </p:nvSpPr>
        <p:spPr>
          <a:xfrm>
            <a:off x="4366596"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20" name="Content Placeholder 16"/>
          <p:cNvSpPr>
            <a:spLocks noGrp="1"/>
          </p:cNvSpPr>
          <p:nvPr>
            <p:ph sz="quarter" idx="15"/>
          </p:nvPr>
        </p:nvSpPr>
        <p:spPr>
          <a:xfrm>
            <a:off x="8306798" y="1333500"/>
            <a:ext cx="3635375" cy="44069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808676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Percentage_1">
    <p:spTree>
      <p:nvGrpSpPr>
        <p:cNvPr id="1" name=""/>
        <p:cNvGrpSpPr/>
        <p:nvPr/>
      </p:nvGrpSpPr>
      <p:grpSpPr>
        <a:xfrm>
          <a:off x="0" y="0"/>
          <a:ext cx="0" cy="0"/>
          <a:chOff x="0" y="0"/>
          <a:chExt cx="0" cy="0"/>
        </a:xfrm>
      </p:grpSpPr>
      <p:sp>
        <p:nvSpPr>
          <p:cNvPr id="3" name="Shape 290"/>
          <p:cNvSpPr txBox="1">
            <a:spLocks noGrp="1"/>
          </p:cNvSpPr>
          <p:nvPr>
            <p:ph type="title"/>
          </p:nvPr>
        </p:nvSpPr>
        <p:spPr>
          <a:xfrm>
            <a:off x="637500" y="331424"/>
            <a:ext cx="5472600" cy="60507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5" name="Content Placeholder 4"/>
          <p:cNvSpPr>
            <a:spLocks noGrp="1"/>
          </p:cNvSpPr>
          <p:nvPr>
            <p:ph sz="quarter" idx="10"/>
          </p:nvPr>
        </p:nvSpPr>
        <p:spPr>
          <a:xfrm>
            <a:off x="6311900" y="331424"/>
            <a:ext cx="4876800" cy="60507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1841524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Percentage_2">
    <p:spTree>
      <p:nvGrpSpPr>
        <p:cNvPr id="1" name=""/>
        <p:cNvGrpSpPr/>
        <p:nvPr/>
      </p:nvGrpSpPr>
      <p:grpSpPr>
        <a:xfrm>
          <a:off x="0" y="0"/>
          <a:ext cx="0" cy="0"/>
          <a:chOff x="0" y="0"/>
          <a:chExt cx="0" cy="0"/>
        </a:xfrm>
      </p:grpSpPr>
      <p:sp>
        <p:nvSpPr>
          <p:cNvPr id="3" name="Shape 327"/>
          <p:cNvSpPr txBox="1">
            <a:spLocks noGrp="1"/>
          </p:cNvSpPr>
          <p:nvPr>
            <p:ph type="title"/>
          </p:nvPr>
        </p:nvSpPr>
        <p:spPr>
          <a:xfrm>
            <a:off x="408900" y="994275"/>
            <a:ext cx="11607600" cy="5577300"/>
          </a:xfrm>
          <a:prstGeom prst="rect">
            <a:avLst/>
          </a:prstGeom>
        </p:spPr>
        <p:txBody>
          <a:bodyPr lIns="91425" tIns="91425" rIns="91425" bIns="91425" anchor="t"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4" name="Shape 328"/>
          <p:cNvSpPr txBox="1">
            <a:spLocks noGrp="1"/>
          </p:cNvSpPr>
          <p:nvPr>
            <p:ph type="body" idx="1"/>
          </p:nvPr>
        </p:nvSpPr>
        <p:spPr>
          <a:xfrm>
            <a:off x="7605825" y="4665775"/>
            <a:ext cx="3621900" cy="1869600"/>
          </a:xfrm>
          <a:prstGeom prst="rect">
            <a:avLst/>
          </a:prstGeom>
          <a:solidFill>
            <a:srgbClr val="00ACCD"/>
          </a:solidFill>
          <a:ln>
            <a:noFill/>
          </a:ln>
        </p:spPr>
        <p:txBody>
          <a:bodyPr lIns="91425" tIns="91425" rIns="91425" bIns="91425" anchor="t" anchorCtr="0"/>
          <a:lstStyle>
            <a:lvl1pPr marL="0" lvl="0" indent="0" rtl="0">
              <a:lnSpc>
                <a:spcPct val="100000"/>
              </a:lnSpc>
              <a:spcBef>
                <a:spcPts val="0"/>
              </a:spcBef>
              <a:buSzPct val="100000"/>
              <a:buNone/>
              <a:defRPr sz="2400">
                <a:latin typeface="Arial" panose="020B0604020202020204" pitchFamily="34" charset="0"/>
                <a:cs typeface="Arial" panose="020B0604020202020204" pitchFamily="34" charset="0"/>
              </a:defRPr>
            </a:lvl1pPr>
            <a:lvl2pPr lvl="1" rtl="0">
              <a:lnSpc>
                <a:spcPct val="100000"/>
              </a:lnSpc>
              <a:spcBef>
                <a:spcPts val="0"/>
              </a:spcBef>
              <a:defRPr/>
            </a:lvl2pPr>
            <a:lvl3pPr lvl="2" rtl="0">
              <a:lnSpc>
                <a:spcPct val="100000"/>
              </a:lnSpc>
              <a:spcBef>
                <a:spcPts val="0"/>
              </a:spcBef>
              <a:buSzPct val="100000"/>
              <a:defRPr sz="2400"/>
            </a:lvl3pPr>
            <a:lvl4pPr lvl="3" rtl="0">
              <a:lnSpc>
                <a:spcPct val="100000"/>
              </a:lnSpc>
              <a:spcBef>
                <a:spcPts val="0"/>
              </a:spcBef>
              <a:buSzPct val="100000"/>
              <a:defRPr sz="2400"/>
            </a:lvl4pPr>
            <a:lvl5pPr lvl="4" rtl="0">
              <a:lnSpc>
                <a:spcPct val="100000"/>
              </a:lnSpc>
              <a:spcBef>
                <a:spcPts val="0"/>
              </a:spcBef>
              <a:buSzPct val="100000"/>
              <a:defRPr sz="2400"/>
            </a:lvl5pPr>
            <a:lvl6pPr lvl="5" rtl="0">
              <a:lnSpc>
                <a:spcPct val="100000"/>
              </a:lnSpc>
              <a:spcBef>
                <a:spcPts val="0"/>
              </a:spcBef>
              <a:buSzPct val="100000"/>
              <a:defRPr sz="2400"/>
            </a:lvl6pPr>
            <a:lvl7pPr lvl="6" rtl="0">
              <a:lnSpc>
                <a:spcPct val="100000"/>
              </a:lnSpc>
              <a:spcBef>
                <a:spcPts val="0"/>
              </a:spcBef>
              <a:buSzPct val="100000"/>
              <a:defRPr sz="2400"/>
            </a:lvl7pPr>
            <a:lvl8pPr lvl="7" rtl="0">
              <a:lnSpc>
                <a:spcPct val="100000"/>
              </a:lnSpc>
              <a:spcBef>
                <a:spcPts val="0"/>
              </a:spcBef>
              <a:buSzPct val="100000"/>
              <a:defRPr sz="2400"/>
            </a:lvl8pPr>
            <a:lvl9pPr lvl="8" rtl="0">
              <a:lnSpc>
                <a:spcPct val="100000"/>
              </a:lnSpc>
              <a:spcBef>
                <a:spcPts val="0"/>
              </a:spcBef>
              <a:buSzPct val="100000"/>
              <a:defRPr sz="2400"/>
            </a:lvl9pPr>
          </a:lstStyle>
          <a:p>
            <a:endParaRPr dirty="0"/>
          </a:p>
        </p:txBody>
      </p:sp>
    </p:spTree>
    <p:extLst>
      <p:ext uri="{BB962C8B-B14F-4D97-AF65-F5344CB8AC3E}">
        <p14:creationId xmlns:p14="http://schemas.microsoft.com/office/powerpoint/2010/main" val="1057822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Percentage_3">
    <p:spTree>
      <p:nvGrpSpPr>
        <p:cNvPr id="1" name=""/>
        <p:cNvGrpSpPr/>
        <p:nvPr/>
      </p:nvGrpSpPr>
      <p:grpSpPr>
        <a:xfrm>
          <a:off x="0" y="0"/>
          <a:ext cx="0" cy="0"/>
          <a:chOff x="0" y="0"/>
          <a:chExt cx="0" cy="0"/>
        </a:xfrm>
      </p:grpSpPr>
      <p:sp>
        <p:nvSpPr>
          <p:cNvPr id="4" name="Shape 374"/>
          <p:cNvSpPr txBox="1">
            <a:spLocks noGrp="1"/>
          </p:cNvSpPr>
          <p:nvPr>
            <p:ph type="title"/>
          </p:nvPr>
        </p:nvSpPr>
        <p:spPr>
          <a:xfrm>
            <a:off x="1005125" y="679850"/>
            <a:ext cx="10316700" cy="31206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cxnSp>
        <p:nvCxnSpPr>
          <p:cNvPr id="6" name="Straight Connector 5"/>
          <p:cNvCxnSpPr/>
          <p:nvPr userDrawn="1"/>
        </p:nvCxnSpPr>
        <p:spPr>
          <a:xfrm>
            <a:off x="842288" y="4673600"/>
            <a:ext cx="10689312" cy="0"/>
          </a:xfrm>
          <a:prstGeom prst="line">
            <a:avLst/>
          </a:prstGeom>
          <a:ln w="3810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1004888" y="4864100"/>
            <a:ext cx="10317162" cy="1714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130253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_TP">
    <p:spTree>
      <p:nvGrpSpPr>
        <p:cNvPr id="1" name=""/>
        <p:cNvGrpSpPr/>
        <p:nvPr/>
      </p:nvGrpSpPr>
      <p:grpSpPr>
        <a:xfrm>
          <a:off x="0" y="0"/>
          <a:ext cx="0" cy="0"/>
          <a:chOff x="0" y="0"/>
          <a:chExt cx="0" cy="0"/>
        </a:xfrm>
      </p:grpSpPr>
      <p:grpSp>
        <p:nvGrpSpPr>
          <p:cNvPr id="3" name="Shape 420"/>
          <p:cNvGrpSpPr/>
          <p:nvPr userDrawn="1"/>
        </p:nvGrpSpPr>
        <p:grpSpPr>
          <a:xfrm>
            <a:off x="4100650" y="739350"/>
            <a:ext cx="4012196" cy="5592486"/>
            <a:chOff x="3162649" y="701041"/>
            <a:chExt cx="2833672" cy="3949775"/>
          </a:xfrm>
        </p:grpSpPr>
        <p:pic>
          <p:nvPicPr>
            <p:cNvPr id="4" name="Shape 4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62649" y="701041"/>
              <a:ext cx="2833672" cy="3397084"/>
            </a:xfrm>
            <a:prstGeom prst="rect">
              <a:avLst/>
            </a:prstGeom>
            <a:noFill/>
            <a:ln>
              <a:noFill/>
            </a:ln>
          </p:spPr>
        </p:pic>
        <p:pic>
          <p:nvPicPr>
            <p:cNvPr id="5" name="Shape 4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9732" y="4145260"/>
              <a:ext cx="2704537" cy="505556"/>
            </a:xfrm>
            <a:prstGeom prst="rect">
              <a:avLst/>
            </a:prstGeom>
            <a:noFill/>
            <a:ln>
              <a:noFill/>
            </a:ln>
          </p:spPr>
        </p:pic>
      </p:grpSp>
      <p:sp>
        <p:nvSpPr>
          <p:cNvPr id="6" name="Rectangle 5"/>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84269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_Stencil">
    <p:spTree>
      <p:nvGrpSpPr>
        <p:cNvPr id="1" name=""/>
        <p:cNvGrpSpPr/>
        <p:nvPr/>
      </p:nvGrpSpPr>
      <p:grpSpPr>
        <a:xfrm>
          <a:off x="0" y="0"/>
          <a:ext cx="0" cy="0"/>
          <a:chOff x="0" y="0"/>
          <a:chExt cx="0" cy="0"/>
        </a:xfrm>
      </p:grpSpPr>
      <p:pic>
        <p:nvPicPr>
          <p:cNvPr id="3" name="Shape 45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711216" y="872183"/>
            <a:ext cx="4769566" cy="5086363"/>
          </a:xfrm>
          <a:prstGeom prst="rect">
            <a:avLst/>
          </a:prstGeom>
          <a:noFill/>
          <a:ln>
            <a:noFill/>
          </a:ln>
        </p:spPr>
      </p:pic>
      <p:sp>
        <p:nvSpPr>
          <p:cNvPr id="5" name="Rectangle 4"/>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Shape 454"/>
          <p:cNvSpPr txBox="1"/>
          <p:nvPr userDrawn="1"/>
        </p:nvSpPr>
        <p:spPr>
          <a:xfrm>
            <a:off x="10375900" y="6554700"/>
            <a:ext cx="1752599" cy="201700"/>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Arial" panose="020B0604020202020204" pitchFamily="34" charset="0"/>
                <a:cs typeface="Arial" panose="020B0604020202020204" pitchFamily="34" charset="0"/>
              </a:rPr>
              <a:t>© WWF / Troy Fleece</a:t>
            </a:r>
          </a:p>
        </p:txBody>
      </p:sp>
    </p:spTree>
    <p:extLst>
      <p:ext uri="{BB962C8B-B14F-4D97-AF65-F5344CB8AC3E}">
        <p14:creationId xmlns:p14="http://schemas.microsoft.com/office/powerpoint/2010/main" val="77630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1005125" y="276700"/>
            <a:ext cx="10291800" cy="763500"/>
          </a:xfrm>
          <a:prstGeom prst="rect">
            <a:avLst/>
          </a:prstGeom>
          <a:noFill/>
          <a:ln>
            <a:noFill/>
          </a:ln>
        </p:spPr>
        <p:txBody>
          <a:bodyPr lIns="91425" tIns="91425" rIns="91425" bIns="91425" anchor="b"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4" name="Straight Connector 3"/>
          <p:cNvCxnSpPr/>
          <p:nvPr userDrawn="1"/>
        </p:nvCxnSpPr>
        <p:spPr>
          <a:xfrm>
            <a:off x="918488" y="1193800"/>
            <a:ext cx="10507425" cy="0"/>
          </a:xfrm>
          <a:prstGeom prst="line">
            <a:avLst/>
          </a:prstGeom>
          <a:ln w="38100">
            <a:solidFill>
              <a:srgbClr val="8CC63F"/>
            </a:solidFill>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sz="quarter" idx="10"/>
          </p:nvPr>
        </p:nvSpPr>
        <p:spPr>
          <a:xfrm>
            <a:off x="1004888" y="1374775"/>
            <a:ext cx="10317162"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4217445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ing_Stencil_Custom">
    <p:spTree>
      <p:nvGrpSpPr>
        <p:cNvPr id="1" name=""/>
        <p:cNvGrpSpPr/>
        <p:nvPr/>
      </p:nvGrpSpPr>
      <p:grpSpPr>
        <a:xfrm>
          <a:off x="0" y="0"/>
          <a:ext cx="0" cy="0"/>
          <a:chOff x="0" y="0"/>
          <a:chExt cx="0" cy="0"/>
        </a:xfrm>
      </p:grpSpPr>
      <p:pic>
        <p:nvPicPr>
          <p:cNvPr id="3" name="Shape 479"/>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984816" y="1484066"/>
            <a:ext cx="6222368" cy="4132666"/>
          </a:xfrm>
          <a:prstGeom prst="rect">
            <a:avLst/>
          </a:prstGeom>
          <a:noFill/>
          <a:ln>
            <a:noFill/>
          </a:ln>
        </p:spPr>
      </p:pic>
      <p:sp>
        <p:nvSpPr>
          <p:cNvPr id="4" name="Rectangle 3"/>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840991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99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1005125" y="276700"/>
            <a:ext cx="102918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918488" y="1193800"/>
            <a:ext cx="10507425" cy="0"/>
          </a:xfrm>
          <a:prstGeom prst="line">
            <a:avLst/>
          </a:prstGeom>
          <a:ln w="38100">
            <a:solidFill>
              <a:srgbClr val="812990"/>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1004888" y="1374775"/>
            <a:ext cx="10317162"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842696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Text &amp; Image">
    <p:spTree>
      <p:nvGrpSpPr>
        <p:cNvPr id="1" name=""/>
        <p:cNvGrpSpPr/>
        <p:nvPr/>
      </p:nvGrpSpPr>
      <p:grpSpPr>
        <a:xfrm>
          <a:off x="0" y="0"/>
          <a:ext cx="0" cy="0"/>
          <a:chOff x="0" y="0"/>
          <a:chExt cx="0" cy="0"/>
        </a:xfrm>
      </p:grpSpPr>
      <p:sp>
        <p:nvSpPr>
          <p:cNvPr id="3" name="Shape 147"/>
          <p:cNvSpPr txBox="1">
            <a:spLocks noGrp="1"/>
          </p:cNvSpPr>
          <p:nvPr>
            <p:ph type="title"/>
          </p:nvPr>
        </p:nvSpPr>
        <p:spPr>
          <a:xfrm>
            <a:off x="6137575" y="276700"/>
            <a:ext cx="51594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5" name="Shape 149"/>
          <p:cNvCxnSpPr/>
          <p:nvPr userDrawn="1"/>
        </p:nvCxnSpPr>
        <p:spPr>
          <a:xfrm>
            <a:off x="6179125" y="1173425"/>
            <a:ext cx="5130300" cy="0"/>
          </a:xfrm>
          <a:prstGeom prst="straightConnector1">
            <a:avLst/>
          </a:prstGeom>
          <a:noFill/>
          <a:ln w="38100" cap="flat" cmpd="sng">
            <a:solidFill>
              <a:srgbClr val="812990"/>
            </a:solidFill>
            <a:prstDash val="solid"/>
            <a:miter/>
            <a:headEnd type="none" w="med" len="med"/>
            <a:tailEnd type="none" w="med" len="med"/>
          </a:ln>
        </p:spPr>
      </p:cxnSp>
      <p:sp>
        <p:nvSpPr>
          <p:cNvPr id="7" name="Picture Placeholder 6"/>
          <p:cNvSpPr>
            <a:spLocks noGrp="1"/>
          </p:cNvSpPr>
          <p:nvPr>
            <p:ph type="pic" sz="quarter" idx="10"/>
          </p:nvPr>
        </p:nvSpPr>
        <p:spPr>
          <a:xfrm>
            <a:off x="673100" y="276700"/>
            <a:ext cx="5270500" cy="6283475"/>
          </a:xfrm>
          <a:prstGeom prst="rect">
            <a:avLst/>
          </a:prstGeom>
        </p:spPr>
        <p:txBody>
          <a:bodyPr/>
          <a:lstStyle/>
          <a:p>
            <a:endParaRPr lang="en-SG"/>
          </a:p>
        </p:txBody>
      </p:sp>
      <p:sp>
        <p:nvSpPr>
          <p:cNvPr id="6" name="Text Placeholder 2"/>
          <p:cNvSpPr>
            <a:spLocks noGrp="1"/>
          </p:cNvSpPr>
          <p:nvPr>
            <p:ph type="body" sz="quarter" idx="11"/>
          </p:nvPr>
        </p:nvSpPr>
        <p:spPr>
          <a:xfrm>
            <a:off x="6179124" y="1374775"/>
            <a:ext cx="5142925"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751816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3 Text">
    <p:spTree>
      <p:nvGrpSpPr>
        <p:cNvPr id="1" name=""/>
        <p:cNvGrpSpPr/>
        <p:nvPr/>
      </p:nvGrpSpPr>
      <p:grpSpPr>
        <a:xfrm>
          <a:off x="0" y="0"/>
          <a:ext cx="0" cy="0"/>
          <a:chOff x="0" y="0"/>
          <a:chExt cx="0" cy="0"/>
        </a:xfrm>
      </p:grpSpPr>
      <p:cxnSp>
        <p:nvCxnSpPr>
          <p:cNvPr id="4" name="Shape 231"/>
          <p:cNvCxnSpPr/>
          <p:nvPr userDrawn="1"/>
        </p:nvCxnSpPr>
        <p:spPr>
          <a:xfrm>
            <a:off x="405123" y="1173425"/>
            <a:ext cx="3614400" cy="0"/>
          </a:xfrm>
          <a:prstGeom prst="straightConnector1">
            <a:avLst/>
          </a:prstGeom>
          <a:noFill/>
          <a:ln w="28575" cap="flat" cmpd="sng">
            <a:solidFill>
              <a:srgbClr val="812990"/>
            </a:solidFill>
            <a:prstDash val="solid"/>
            <a:miter/>
            <a:headEnd type="none" w="med" len="med"/>
            <a:tailEnd type="none" w="med" len="med"/>
          </a:ln>
        </p:spPr>
      </p:cxnSp>
      <p:cxnSp>
        <p:nvCxnSpPr>
          <p:cNvPr id="5" name="Shape 233"/>
          <p:cNvCxnSpPr/>
          <p:nvPr userDrawn="1"/>
        </p:nvCxnSpPr>
        <p:spPr>
          <a:xfrm>
            <a:off x="4364698" y="1173425"/>
            <a:ext cx="3614399" cy="0"/>
          </a:xfrm>
          <a:prstGeom prst="straightConnector1">
            <a:avLst/>
          </a:prstGeom>
          <a:noFill/>
          <a:ln w="28575" cap="flat" cmpd="sng">
            <a:solidFill>
              <a:srgbClr val="812990"/>
            </a:solidFill>
            <a:prstDash val="solid"/>
            <a:miter/>
            <a:headEnd type="none" w="med" len="med"/>
            <a:tailEnd type="none" w="med" len="med"/>
          </a:ln>
        </p:spPr>
      </p:cxnSp>
      <p:cxnSp>
        <p:nvCxnSpPr>
          <p:cNvPr id="6" name="Shape 235"/>
          <p:cNvCxnSpPr/>
          <p:nvPr userDrawn="1"/>
        </p:nvCxnSpPr>
        <p:spPr>
          <a:xfrm>
            <a:off x="8327773" y="1173412"/>
            <a:ext cx="3614400" cy="0"/>
          </a:xfrm>
          <a:prstGeom prst="straightConnector1">
            <a:avLst/>
          </a:prstGeom>
          <a:noFill/>
          <a:ln w="28575" cap="flat" cmpd="sng">
            <a:solidFill>
              <a:srgbClr val="812990"/>
            </a:solidFill>
            <a:prstDash val="solid"/>
            <a:miter/>
            <a:headEnd type="none" w="med" len="med"/>
            <a:tailEnd type="none" w="med" len="med"/>
          </a:ln>
        </p:spPr>
      </p:cxnSp>
      <p:sp>
        <p:nvSpPr>
          <p:cNvPr id="13" name="Text Placeholder 12"/>
          <p:cNvSpPr>
            <a:spLocks noGrp="1"/>
          </p:cNvSpPr>
          <p:nvPr>
            <p:ph type="body" sz="quarter" idx="10"/>
          </p:nvPr>
        </p:nvSpPr>
        <p:spPr>
          <a:xfrm>
            <a:off x="4364698"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4" name="Text Placeholder 12"/>
          <p:cNvSpPr>
            <a:spLocks noGrp="1"/>
          </p:cNvSpPr>
          <p:nvPr>
            <p:ph type="body" sz="quarter" idx="11"/>
          </p:nvPr>
        </p:nvSpPr>
        <p:spPr>
          <a:xfrm>
            <a:off x="40512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5" name="Text Placeholder 12"/>
          <p:cNvSpPr>
            <a:spLocks noGrp="1"/>
          </p:cNvSpPr>
          <p:nvPr>
            <p:ph type="body" sz="quarter" idx="12"/>
          </p:nvPr>
        </p:nvSpPr>
        <p:spPr>
          <a:xfrm>
            <a:off x="832427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7" name="Content Placeholder 16"/>
          <p:cNvSpPr>
            <a:spLocks noGrp="1"/>
          </p:cNvSpPr>
          <p:nvPr>
            <p:ph sz="quarter" idx="13"/>
          </p:nvPr>
        </p:nvSpPr>
        <p:spPr>
          <a:xfrm>
            <a:off x="405123"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9" name="Content Placeholder 16"/>
          <p:cNvSpPr>
            <a:spLocks noGrp="1"/>
          </p:cNvSpPr>
          <p:nvPr>
            <p:ph sz="quarter" idx="14"/>
          </p:nvPr>
        </p:nvSpPr>
        <p:spPr>
          <a:xfrm>
            <a:off x="4366596"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0" name="Content Placeholder 16"/>
          <p:cNvSpPr>
            <a:spLocks noGrp="1"/>
          </p:cNvSpPr>
          <p:nvPr>
            <p:ph sz="quarter" idx="15"/>
          </p:nvPr>
        </p:nvSpPr>
        <p:spPr>
          <a:xfrm>
            <a:off x="8306798" y="1333500"/>
            <a:ext cx="3635375" cy="44069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3152259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Percentage_1">
    <p:spTree>
      <p:nvGrpSpPr>
        <p:cNvPr id="1" name=""/>
        <p:cNvGrpSpPr/>
        <p:nvPr/>
      </p:nvGrpSpPr>
      <p:grpSpPr>
        <a:xfrm>
          <a:off x="0" y="0"/>
          <a:ext cx="0" cy="0"/>
          <a:chOff x="0" y="0"/>
          <a:chExt cx="0" cy="0"/>
        </a:xfrm>
      </p:grpSpPr>
      <p:sp>
        <p:nvSpPr>
          <p:cNvPr id="3" name="Shape 290"/>
          <p:cNvSpPr txBox="1">
            <a:spLocks noGrp="1"/>
          </p:cNvSpPr>
          <p:nvPr>
            <p:ph type="title"/>
          </p:nvPr>
        </p:nvSpPr>
        <p:spPr>
          <a:xfrm>
            <a:off x="637500" y="331424"/>
            <a:ext cx="5472600" cy="6050700"/>
          </a:xfrm>
          <a:prstGeom prst="rect">
            <a:avLst/>
          </a:prstGeom>
        </p:spPr>
        <p:txBody>
          <a:bodyPr lIns="91425" tIns="91425" rIns="91425" bIns="91425" anchor="ctr" anchorCtr="0"/>
          <a:lstStyle>
            <a:lvl1pPr>
              <a:defRPr sz="20000" b="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a:p>
        </p:txBody>
      </p:sp>
      <p:sp>
        <p:nvSpPr>
          <p:cNvPr id="5" name="Content Placeholder 4"/>
          <p:cNvSpPr>
            <a:spLocks noGrp="1"/>
          </p:cNvSpPr>
          <p:nvPr>
            <p:ph sz="quarter" idx="10"/>
          </p:nvPr>
        </p:nvSpPr>
        <p:spPr>
          <a:xfrm>
            <a:off x="6311900" y="331424"/>
            <a:ext cx="4876800" cy="60507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1296479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Percentage_2">
    <p:spTree>
      <p:nvGrpSpPr>
        <p:cNvPr id="1" name=""/>
        <p:cNvGrpSpPr/>
        <p:nvPr/>
      </p:nvGrpSpPr>
      <p:grpSpPr>
        <a:xfrm>
          <a:off x="0" y="0"/>
          <a:ext cx="0" cy="0"/>
          <a:chOff x="0" y="0"/>
          <a:chExt cx="0" cy="0"/>
        </a:xfrm>
      </p:grpSpPr>
      <p:sp>
        <p:nvSpPr>
          <p:cNvPr id="3" name="Shape 327"/>
          <p:cNvSpPr txBox="1">
            <a:spLocks noGrp="1"/>
          </p:cNvSpPr>
          <p:nvPr>
            <p:ph type="title"/>
          </p:nvPr>
        </p:nvSpPr>
        <p:spPr>
          <a:xfrm>
            <a:off x="408900" y="994275"/>
            <a:ext cx="11607600" cy="5577300"/>
          </a:xfrm>
          <a:prstGeom prst="rect">
            <a:avLst/>
          </a:prstGeom>
        </p:spPr>
        <p:txBody>
          <a:bodyPr lIns="91425" tIns="91425" rIns="91425" bIns="91425" anchor="t"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4" name="Shape 328"/>
          <p:cNvSpPr txBox="1">
            <a:spLocks noGrp="1"/>
          </p:cNvSpPr>
          <p:nvPr>
            <p:ph type="body" idx="1"/>
          </p:nvPr>
        </p:nvSpPr>
        <p:spPr>
          <a:xfrm>
            <a:off x="7605825" y="4665775"/>
            <a:ext cx="3621900" cy="1869600"/>
          </a:xfrm>
          <a:prstGeom prst="rect">
            <a:avLst/>
          </a:prstGeom>
          <a:solidFill>
            <a:srgbClr val="812990"/>
          </a:solidFill>
          <a:ln>
            <a:noFill/>
          </a:ln>
        </p:spPr>
        <p:txBody>
          <a:bodyPr lIns="91425" tIns="91425" rIns="91425" bIns="91425" anchor="t" anchorCtr="0"/>
          <a:lstStyle>
            <a:lvl1pPr marL="0" lvl="0" indent="0" rtl="0">
              <a:lnSpc>
                <a:spcPct val="100000"/>
              </a:lnSpc>
              <a:spcBef>
                <a:spcPts val="0"/>
              </a:spcBef>
              <a:buSzPct val="100000"/>
              <a:buNone/>
              <a:defRPr sz="2400">
                <a:solidFill>
                  <a:schemeClr val="bg1"/>
                </a:solidFill>
                <a:latin typeface="Arial" panose="020B0604020202020204" pitchFamily="34" charset="0"/>
                <a:cs typeface="Arial" panose="020B0604020202020204" pitchFamily="34" charset="0"/>
              </a:defRPr>
            </a:lvl1pPr>
            <a:lvl2pPr lvl="1" rtl="0">
              <a:lnSpc>
                <a:spcPct val="100000"/>
              </a:lnSpc>
              <a:spcBef>
                <a:spcPts val="0"/>
              </a:spcBef>
              <a:defRPr/>
            </a:lvl2pPr>
            <a:lvl3pPr lvl="2" rtl="0">
              <a:lnSpc>
                <a:spcPct val="100000"/>
              </a:lnSpc>
              <a:spcBef>
                <a:spcPts val="0"/>
              </a:spcBef>
              <a:buSzPct val="100000"/>
              <a:defRPr sz="2400"/>
            </a:lvl3pPr>
            <a:lvl4pPr lvl="3" rtl="0">
              <a:lnSpc>
                <a:spcPct val="100000"/>
              </a:lnSpc>
              <a:spcBef>
                <a:spcPts val="0"/>
              </a:spcBef>
              <a:buSzPct val="100000"/>
              <a:defRPr sz="2400"/>
            </a:lvl4pPr>
            <a:lvl5pPr lvl="4" rtl="0">
              <a:lnSpc>
                <a:spcPct val="100000"/>
              </a:lnSpc>
              <a:spcBef>
                <a:spcPts val="0"/>
              </a:spcBef>
              <a:buSzPct val="100000"/>
              <a:defRPr sz="2400"/>
            </a:lvl5pPr>
            <a:lvl6pPr lvl="5" rtl="0">
              <a:lnSpc>
                <a:spcPct val="100000"/>
              </a:lnSpc>
              <a:spcBef>
                <a:spcPts val="0"/>
              </a:spcBef>
              <a:buSzPct val="100000"/>
              <a:defRPr sz="2400"/>
            </a:lvl6pPr>
            <a:lvl7pPr lvl="6" rtl="0">
              <a:lnSpc>
                <a:spcPct val="100000"/>
              </a:lnSpc>
              <a:spcBef>
                <a:spcPts val="0"/>
              </a:spcBef>
              <a:buSzPct val="100000"/>
              <a:defRPr sz="2400"/>
            </a:lvl7pPr>
            <a:lvl8pPr lvl="7" rtl="0">
              <a:lnSpc>
                <a:spcPct val="100000"/>
              </a:lnSpc>
              <a:spcBef>
                <a:spcPts val="0"/>
              </a:spcBef>
              <a:buSzPct val="100000"/>
              <a:defRPr sz="2400"/>
            </a:lvl8pPr>
            <a:lvl9pPr lvl="8" rtl="0">
              <a:lnSpc>
                <a:spcPct val="100000"/>
              </a:lnSpc>
              <a:spcBef>
                <a:spcPts val="0"/>
              </a:spcBef>
              <a:buSzPct val="100000"/>
              <a:defRPr sz="2400"/>
            </a:lvl9pPr>
          </a:lstStyle>
          <a:p>
            <a:endParaRPr dirty="0"/>
          </a:p>
        </p:txBody>
      </p:sp>
    </p:spTree>
    <p:extLst>
      <p:ext uri="{BB962C8B-B14F-4D97-AF65-F5344CB8AC3E}">
        <p14:creationId xmlns:p14="http://schemas.microsoft.com/office/powerpoint/2010/main" val="657632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Percentage_3">
    <p:spTree>
      <p:nvGrpSpPr>
        <p:cNvPr id="1" name=""/>
        <p:cNvGrpSpPr/>
        <p:nvPr/>
      </p:nvGrpSpPr>
      <p:grpSpPr>
        <a:xfrm>
          <a:off x="0" y="0"/>
          <a:ext cx="0" cy="0"/>
          <a:chOff x="0" y="0"/>
          <a:chExt cx="0" cy="0"/>
        </a:xfrm>
      </p:grpSpPr>
      <p:sp>
        <p:nvSpPr>
          <p:cNvPr id="4" name="Shape 374"/>
          <p:cNvSpPr txBox="1">
            <a:spLocks noGrp="1"/>
          </p:cNvSpPr>
          <p:nvPr>
            <p:ph type="title"/>
          </p:nvPr>
        </p:nvSpPr>
        <p:spPr>
          <a:xfrm>
            <a:off x="1005125" y="679850"/>
            <a:ext cx="10316700" cy="31206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cxnSp>
        <p:nvCxnSpPr>
          <p:cNvPr id="6" name="Straight Connector 5"/>
          <p:cNvCxnSpPr/>
          <p:nvPr userDrawn="1"/>
        </p:nvCxnSpPr>
        <p:spPr>
          <a:xfrm>
            <a:off x="842288" y="4673600"/>
            <a:ext cx="10689312" cy="0"/>
          </a:xfrm>
          <a:prstGeom prst="line">
            <a:avLst/>
          </a:prstGeom>
          <a:ln w="38100">
            <a:solidFill>
              <a:srgbClr val="812990"/>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1004888" y="4864100"/>
            <a:ext cx="10317162" cy="1714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3913655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ing_TP">
    <p:spTree>
      <p:nvGrpSpPr>
        <p:cNvPr id="1" name=""/>
        <p:cNvGrpSpPr/>
        <p:nvPr/>
      </p:nvGrpSpPr>
      <p:grpSpPr>
        <a:xfrm>
          <a:off x="0" y="0"/>
          <a:ext cx="0" cy="0"/>
          <a:chOff x="0" y="0"/>
          <a:chExt cx="0" cy="0"/>
        </a:xfrm>
      </p:grpSpPr>
      <p:grpSp>
        <p:nvGrpSpPr>
          <p:cNvPr id="3" name="Shape 420"/>
          <p:cNvGrpSpPr/>
          <p:nvPr userDrawn="1"/>
        </p:nvGrpSpPr>
        <p:grpSpPr>
          <a:xfrm>
            <a:off x="4100650" y="739350"/>
            <a:ext cx="4012196" cy="5592486"/>
            <a:chOff x="3162649" y="701041"/>
            <a:chExt cx="2833672" cy="3949775"/>
          </a:xfrm>
        </p:grpSpPr>
        <p:pic>
          <p:nvPicPr>
            <p:cNvPr id="4" name="Shape 4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62649" y="701041"/>
              <a:ext cx="2833672" cy="3397084"/>
            </a:xfrm>
            <a:prstGeom prst="rect">
              <a:avLst/>
            </a:prstGeom>
            <a:noFill/>
            <a:ln>
              <a:noFill/>
            </a:ln>
          </p:spPr>
        </p:pic>
        <p:pic>
          <p:nvPicPr>
            <p:cNvPr id="5" name="Shape 4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9732" y="4145260"/>
              <a:ext cx="2704537" cy="505556"/>
            </a:xfrm>
            <a:prstGeom prst="rect">
              <a:avLst/>
            </a:prstGeom>
            <a:noFill/>
            <a:ln>
              <a:noFill/>
            </a:ln>
          </p:spPr>
        </p:pic>
      </p:grpSp>
      <p:sp>
        <p:nvSpPr>
          <p:cNvPr id="6" name="Rectangle 5"/>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183561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ing_Stencil">
    <p:spTree>
      <p:nvGrpSpPr>
        <p:cNvPr id="1" name=""/>
        <p:cNvGrpSpPr/>
        <p:nvPr/>
      </p:nvGrpSpPr>
      <p:grpSpPr>
        <a:xfrm>
          <a:off x="0" y="0"/>
          <a:ext cx="0" cy="0"/>
          <a:chOff x="0" y="0"/>
          <a:chExt cx="0" cy="0"/>
        </a:xfrm>
      </p:grpSpPr>
      <p:pic>
        <p:nvPicPr>
          <p:cNvPr id="3" name="Shape 45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711216" y="872183"/>
            <a:ext cx="4769566" cy="5086363"/>
          </a:xfrm>
          <a:prstGeom prst="rect">
            <a:avLst/>
          </a:prstGeom>
          <a:noFill/>
          <a:ln>
            <a:noFill/>
          </a:ln>
        </p:spPr>
      </p:pic>
      <p:sp>
        <p:nvSpPr>
          <p:cNvPr id="5" name="Rectangle 4"/>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Shape 454"/>
          <p:cNvSpPr txBox="1"/>
          <p:nvPr userDrawn="1"/>
        </p:nvSpPr>
        <p:spPr>
          <a:xfrm>
            <a:off x="10375900" y="6554700"/>
            <a:ext cx="1752599" cy="201700"/>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Arial" panose="020B0604020202020204" pitchFamily="34" charset="0"/>
                <a:cs typeface="Arial" panose="020B0604020202020204" pitchFamily="34" charset="0"/>
              </a:rPr>
              <a:t>© WWF / Troy Fleece</a:t>
            </a:r>
          </a:p>
        </p:txBody>
      </p:sp>
    </p:spTree>
    <p:extLst>
      <p:ext uri="{BB962C8B-B14F-4D97-AF65-F5344CB8AC3E}">
        <p14:creationId xmlns:p14="http://schemas.microsoft.com/office/powerpoint/2010/main" val="56008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Text &amp; Image">
    <p:spTree>
      <p:nvGrpSpPr>
        <p:cNvPr id="1" name=""/>
        <p:cNvGrpSpPr/>
        <p:nvPr/>
      </p:nvGrpSpPr>
      <p:grpSpPr>
        <a:xfrm>
          <a:off x="0" y="0"/>
          <a:ext cx="0" cy="0"/>
          <a:chOff x="0" y="0"/>
          <a:chExt cx="0" cy="0"/>
        </a:xfrm>
      </p:grpSpPr>
      <p:sp>
        <p:nvSpPr>
          <p:cNvPr id="3" name="Shape 147"/>
          <p:cNvSpPr txBox="1">
            <a:spLocks noGrp="1"/>
          </p:cNvSpPr>
          <p:nvPr>
            <p:ph type="title"/>
          </p:nvPr>
        </p:nvSpPr>
        <p:spPr>
          <a:xfrm>
            <a:off x="6137575" y="276700"/>
            <a:ext cx="5159400" cy="763500"/>
          </a:xfrm>
          <a:prstGeom prst="rect">
            <a:avLst/>
          </a:prstGeom>
          <a:noFill/>
          <a:ln>
            <a:noFill/>
          </a:ln>
        </p:spPr>
        <p:txBody>
          <a:bodyPr lIns="91425" tIns="91425" rIns="91425" bIns="91425" anchor="b"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5" name="Shape 149"/>
          <p:cNvCxnSpPr/>
          <p:nvPr userDrawn="1"/>
        </p:nvCxnSpPr>
        <p:spPr>
          <a:xfrm>
            <a:off x="6179125" y="1173425"/>
            <a:ext cx="5130300" cy="0"/>
          </a:xfrm>
          <a:prstGeom prst="straightConnector1">
            <a:avLst/>
          </a:prstGeom>
          <a:noFill/>
          <a:ln w="38100" cap="flat" cmpd="sng">
            <a:solidFill>
              <a:srgbClr val="8CC63F"/>
            </a:solidFill>
            <a:prstDash val="solid"/>
            <a:miter/>
            <a:headEnd type="none" w="med" len="med"/>
            <a:tailEnd type="none" w="med" len="med"/>
          </a:ln>
        </p:spPr>
      </p:cxnSp>
      <p:sp>
        <p:nvSpPr>
          <p:cNvPr id="7" name="Picture Placeholder 6"/>
          <p:cNvSpPr>
            <a:spLocks noGrp="1"/>
          </p:cNvSpPr>
          <p:nvPr>
            <p:ph type="pic" sz="quarter" idx="10"/>
          </p:nvPr>
        </p:nvSpPr>
        <p:spPr>
          <a:xfrm>
            <a:off x="673100" y="276700"/>
            <a:ext cx="5270500" cy="6283475"/>
          </a:xfrm>
          <a:prstGeom prst="rect">
            <a:avLst/>
          </a:prstGeom>
        </p:spPr>
        <p:txBody>
          <a:bodyPr/>
          <a:lstStyle/>
          <a:p>
            <a:endParaRPr lang="en-SG" dirty="0"/>
          </a:p>
        </p:txBody>
      </p:sp>
      <p:sp>
        <p:nvSpPr>
          <p:cNvPr id="8" name="Text Placeholder 2"/>
          <p:cNvSpPr>
            <a:spLocks noGrp="1"/>
          </p:cNvSpPr>
          <p:nvPr>
            <p:ph type="body" sz="quarter" idx="11"/>
          </p:nvPr>
        </p:nvSpPr>
        <p:spPr>
          <a:xfrm>
            <a:off x="6179124" y="1374775"/>
            <a:ext cx="5142925"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350341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ing_Stencil_Custom">
    <p:spTree>
      <p:nvGrpSpPr>
        <p:cNvPr id="1" name=""/>
        <p:cNvGrpSpPr/>
        <p:nvPr/>
      </p:nvGrpSpPr>
      <p:grpSpPr>
        <a:xfrm>
          <a:off x="0" y="0"/>
          <a:ext cx="0" cy="0"/>
          <a:chOff x="0" y="0"/>
          <a:chExt cx="0" cy="0"/>
        </a:xfrm>
      </p:grpSpPr>
      <p:pic>
        <p:nvPicPr>
          <p:cNvPr id="3" name="Shape 479"/>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984816" y="1484066"/>
            <a:ext cx="6222368" cy="4132666"/>
          </a:xfrm>
          <a:prstGeom prst="rect">
            <a:avLst/>
          </a:prstGeom>
          <a:noFill/>
          <a:ln>
            <a:noFill/>
          </a:ln>
        </p:spPr>
      </p:pic>
      <p:sp>
        <p:nvSpPr>
          <p:cNvPr id="4" name="Rectangle 3"/>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592854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698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1005125" y="276700"/>
            <a:ext cx="102918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918488" y="1193800"/>
            <a:ext cx="10507425" cy="0"/>
          </a:xfrm>
          <a:prstGeom prst="line">
            <a:avLst/>
          </a:prstGeom>
          <a:ln w="38100">
            <a:solidFill>
              <a:srgbClr val="ED037C"/>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1004888" y="1374775"/>
            <a:ext cx="10317162" cy="5184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164301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Text &amp; Image">
    <p:spTree>
      <p:nvGrpSpPr>
        <p:cNvPr id="1" name=""/>
        <p:cNvGrpSpPr/>
        <p:nvPr/>
      </p:nvGrpSpPr>
      <p:grpSpPr>
        <a:xfrm>
          <a:off x="0" y="0"/>
          <a:ext cx="0" cy="0"/>
          <a:chOff x="0" y="0"/>
          <a:chExt cx="0" cy="0"/>
        </a:xfrm>
      </p:grpSpPr>
      <p:sp>
        <p:nvSpPr>
          <p:cNvPr id="3" name="Shape 147"/>
          <p:cNvSpPr txBox="1">
            <a:spLocks noGrp="1"/>
          </p:cNvSpPr>
          <p:nvPr>
            <p:ph type="title"/>
          </p:nvPr>
        </p:nvSpPr>
        <p:spPr>
          <a:xfrm>
            <a:off x="6137575" y="276700"/>
            <a:ext cx="51594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5" name="Shape 149"/>
          <p:cNvCxnSpPr/>
          <p:nvPr userDrawn="1"/>
        </p:nvCxnSpPr>
        <p:spPr>
          <a:xfrm>
            <a:off x="6179125" y="1173425"/>
            <a:ext cx="5130300" cy="0"/>
          </a:xfrm>
          <a:prstGeom prst="straightConnector1">
            <a:avLst/>
          </a:prstGeom>
          <a:noFill/>
          <a:ln w="38100" cap="flat" cmpd="sng">
            <a:solidFill>
              <a:srgbClr val="ED037C"/>
            </a:solidFill>
            <a:prstDash val="solid"/>
            <a:miter/>
            <a:headEnd type="none" w="med" len="med"/>
            <a:tailEnd type="none" w="med" len="med"/>
          </a:ln>
        </p:spPr>
      </p:cxnSp>
      <p:sp>
        <p:nvSpPr>
          <p:cNvPr id="7" name="Picture Placeholder 6"/>
          <p:cNvSpPr>
            <a:spLocks noGrp="1"/>
          </p:cNvSpPr>
          <p:nvPr>
            <p:ph type="pic" sz="quarter" idx="10"/>
          </p:nvPr>
        </p:nvSpPr>
        <p:spPr>
          <a:xfrm>
            <a:off x="673100" y="276700"/>
            <a:ext cx="5270500" cy="6283475"/>
          </a:xfrm>
          <a:prstGeom prst="rect">
            <a:avLst/>
          </a:prstGeom>
        </p:spPr>
        <p:txBody>
          <a:bodyPr/>
          <a:lstStyle/>
          <a:p>
            <a:endParaRPr lang="en-SG"/>
          </a:p>
        </p:txBody>
      </p:sp>
      <p:sp>
        <p:nvSpPr>
          <p:cNvPr id="6" name="Text Placeholder 2"/>
          <p:cNvSpPr>
            <a:spLocks noGrp="1"/>
          </p:cNvSpPr>
          <p:nvPr>
            <p:ph type="body" sz="quarter" idx="11"/>
          </p:nvPr>
        </p:nvSpPr>
        <p:spPr>
          <a:xfrm>
            <a:off x="6179124" y="1374775"/>
            <a:ext cx="5142925" cy="51847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965669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3 Text">
    <p:spTree>
      <p:nvGrpSpPr>
        <p:cNvPr id="1" name=""/>
        <p:cNvGrpSpPr/>
        <p:nvPr/>
      </p:nvGrpSpPr>
      <p:grpSpPr>
        <a:xfrm>
          <a:off x="0" y="0"/>
          <a:ext cx="0" cy="0"/>
          <a:chOff x="0" y="0"/>
          <a:chExt cx="0" cy="0"/>
        </a:xfrm>
      </p:grpSpPr>
      <p:cxnSp>
        <p:nvCxnSpPr>
          <p:cNvPr id="4" name="Shape 231"/>
          <p:cNvCxnSpPr/>
          <p:nvPr userDrawn="1"/>
        </p:nvCxnSpPr>
        <p:spPr>
          <a:xfrm>
            <a:off x="405123" y="1173425"/>
            <a:ext cx="3614400" cy="0"/>
          </a:xfrm>
          <a:prstGeom prst="straightConnector1">
            <a:avLst/>
          </a:prstGeom>
          <a:noFill/>
          <a:ln w="28575" cap="flat" cmpd="sng">
            <a:solidFill>
              <a:srgbClr val="ED037C"/>
            </a:solidFill>
            <a:prstDash val="solid"/>
            <a:miter/>
            <a:headEnd type="none" w="med" len="med"/>
            <a:tailEnd type="none" w="med" len="med"/>
          </a:ln>
        </p:spPr>
      </p:cxnSp>
      <p:cxnSp>
        <p:nvCxnSpPr>
          <p:cNvPr id="5" name="Shape 233"/>
          <p:cNvCxnSpPr/>
          <p:nvPr userDrawn="1"/>
        </p:nvCxnSpPr>
        <p:spPr>
          <a:xfrm>
            <a:off x="4364698" y="1173425"/>
            <a:ext cx="3614399" cy="0"/>
          </a:xfrm>
          <a:prstGeom prst="straightConnector1">
            <a:avLst/>
          </a:prstGeom>
          <a:noFill/>
          <a:ln w="28575" cap="flat" cmpd="sng">
            <a:solidFill>
              <a:srgbClr val="ED037C"/>
            </a:solidFill>
            <a:prstDash val="solid"/>
            <a:miter/>
            <a:headEnd type="none" w="med" len="med"/>
            <a:tailEnd type="none" w="med" len="med"/>
          </a:ln>
        </p:spPr>
      </p:cxnSp>
      <p:cxnSp>
        <p:nvCxnSpPr>
          <p:cNvPr id="6" name="Shape 235"/>
          <p:cNvCxnSpPr/>
          <p:nvPr userDrawn="1"/>
        </p:nvCxnSpPr>
        <p:spPr>
          <a:xfrm>
            <a:off x="8327773" y="1173412"/>
            <a:ext cx="3614400" cy="0"/>
          </a:xfrm>
          <a:prstGeom prst="straightConnector1">
            <a:avLst/>
          </a:prstGeom>
          <a:noFill/>
          <a:ln w="28575" cap="flat" cmpd="sng">
            <a:solidFill>
              <a:srgbClr val="ED037C"/>
            </a:solidFill>
            <a:prstDash val="solid"/>
            <a:miter/>
            <a:headEnd type="none" w="med" len="med"/>
            <a:tailEnd type="none" w="med" len="med"/>
          </a:ln>
        </p:spPr>
      </p:cxnSp>
      <p:sp>
        <p:nvSpPr>
          <p:cNvPr id="13" name="Text Placeholder 12"/>
          <p:cNvSpPr>
            <a:spLocks noGrp="1"/>
          </p:cNvSpPr>
          <p:nvPr>
            <p:ph type="body" sz="quarter" idx="10"/>
          </p:nvPr>
        </p:nvSpPr>
        <p:spPr>
          <a:xfrm>
            <a:off x="4364698"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4" name="Text Placeholder 12"/>
          <p:cNvSpPr>
            <a:spLocks noGrp="1"/>
          </p:cNvSpPr>
          <p:nvPr>
            <p:ph type="body" sz="quarter" idx="11"/>
          </p:nvPr>
        </p:nvSpPr>
        <p:spPr>
          <a:xfrm>
            <a:off x="40512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5" name="Text Placeholder 12"/>
          <p:cNvSpPr>
            <a:spLocks noGrp="1"/>
          </p:cNvSpPr>
          <p:nvPr>
            <p:ph type="body" sz="quarter" idx="12"/>
          </p:nvPr>
        </p:nvSpPr>
        <p:spPr>
          <a:xfrm>
            <a:off x="832427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7" name="Content Placeholder 16"/>
          <p:cNvSpPr>
            <a:spLocks noGrp="1"/>
          </p:cNvSpPr>
          <p:nvPr>
            <p:ph sz="quarter" idx="13"/>
          </p:nvPr>
        </p:nvSpPr>
        <p:spPr>
          <a:xfrm>
            <a:off x="405123"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9" name="Content Placeholder 16"/>
          <p:cNvSpPr>
            <a:spLocks noGrp="1"/>
          </p:cNvSpPr>
          <p:nvPr>
            <p:ph sz="quarter" idx="14"/>
          </p:nvPr>
        </p:nvSpPr>
        <p:spPr>
          <a:xfrm>
            <a:off x="4366596"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20" name="Content Placeholder 16"/>
          <p:cNvSpPr>
            <a:spLocks noGrp="1"/>
          </p:cNvSpPr>
          <p:nvPr>
            <p:ph sz="quarter" idx="15"/>
          </p:nvPr>
        </p:nvSpPr>
        <p:spPr>
          <a:xfrm>
            <a:off x="8306798" y="1333500"/>
            <a:ext cx="3635375" cy="44069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1361895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Percentage_1">
    <p:spTree>
      <p:nvGrpSpPr>
        <p:cNvPr id="1" name=""/>
        <p:cNvGrpSpPr/>
        <p:nvPr/>
      </p:nvGrpSpPr>
      <p:grpSpPr>
        <a:xfrm>
          <a:off x="0" y="0"/>
          <a:ext cx="0" cy="0"/>
          <a:chOff x="0" y="0"/>
          <a:chExt cx="0" cy="0"/>
        </a:xfrm>
      </p:grpSpPr>
      <p:sp>
        <p:nvSpPr>
          <p:cNvPr id="3" name="Shape 290"/>
          <p:cNvSpPr txBox="1">
            <a:spLocks noGrp="1"/>
          </p:cNvSpPr>
          <p:nvPr>
            <p:ph type="title"/>
          </p:nvPr>
        </p:nvSpPr>
        <p:spPr>
          <a:xfrm>
            <a:off x="637500" y="331424"/>
            <a:ext cx="5472600" cy="60507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5" name="Content Placeholder 4"/>
          <p:cNvSpPr>
            <a:spLocks noGrp="1"/>
          </p:cNvSpPr>
          <p:nvPr>
            <p:ph sz="quarter" idx="10"/>
          </p:nvPr>
        </p:nvSpPr>
        <p:spPr>
          <a:xfrm>
            <a:off x="6311900" y="331424"/>
            <a:ext cx="4876800" cy="60507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3167522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Percentage_2">
    <p:spTree>
      <p:nvGrpSpPr>
        <p:cNvPr id="1" name=""/>
        <p:cNvGrpSpPr/>
        <p:nvPr/>
      </p:nvGrpSpPr>
      <p:grpSpPr>
        <a:xfrm>
          <a:off x="0" y="0"/>
          <a:ext cx="0" cy="0"/>
          <a:chOff x="0" y="0"/>
          <a:chExt cx="0" cy="0"/>
        </a:xfrm>
      </p:grpSpPr>
      <p:sp>
        <p:nvSpPr>
          <p:cNvPr id="3" name="Shape 327"/>
          <p:cNvSpPr txBox="1">
            <a:spLocks noGrp="1"/>
          </p:cNvSpPr>
          <p:nvPr>
            <p:ph type="title"/>
          </p:nvPr>
        </p:nvSpPr>
        <p:spPr>
          <a:xfrm>
            <a:off x="408900" y="994275"/>
            <a:ext cx="11607600" cy="5577300"/>
          </a:xfrm>
          <a:prstGeom prst="rect">
            <a:avLst/>
          </a:prstGeom>
        </p:spPr>
        <p:txBody>
          <a:bodyPr lIns="91425" tIns="91425" rIns="91425" bIns="91425" anchor="t"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4" name="Shape 328"/>
          <p:cNvSpPr txBox="1">
            <a:spLocks noGrp="1"/>
          </p:cNvSpPr>
          <p:nvPr>
            <p:ph type="body" idx="1"/>
          </p:nvPr>
        </p:nvSpPr>
        <p:spPr>
          <a:xfrm>
            <a:off x="7605825" y="4665775"/>
            <a:ext cx="3621900" cy="1869600"/>
          </a:xfrm>
          <a:prstGeom prst="rect">
            <a:avLst/>
          </a:prstGeom>
          <a:solidFill>
            <a:srgbClr val="ED037C"/>
          </a:solidFill>
          <a:ln>
            <a:noFill/>
          </a:ln>
        </p:spPr>
        <p:txBody>
          <a:bodyPr lIns="91425" tIns="91425" rIns="91425" bIns="91425" anchor="t" anchorCtr="0"/>
          <a:lstStyle>
            <a:lvl1pPr marL="0" lvl="0" indent="0" rtl="0">
              <a:lnSpc>
                <a:spcPct val="100000"/>
              </a:lnSpc>
              <a:spcBef>
                <a:spcPts val="0"/>
              </a:spcBef>
              <a:buSzPct val="100000"/>
              <a:buNone/>
              <a:defRPr sz="2400">
                <a:solidFill>
                  <a:schemeClr val="bg1"/>
                </a:solidFill>
                <a:latin typeface="Arial" panose="020B0604020202020204" pitchFamily="34" charset="0"/>
                <a:cs typeface="Arial" panose="020B0604020202020204" pitchFamily="34" charset="0"/>
              </a:defRPr>
            </a:lvl1pPr>
            <a:lvl2pPr lvl="1" rtl="0">
              <a:lnSpc>
                <a:spcPct val="100000"/>
              </a:lnSpc>
              <a:spcBef>
                <a:spcPts val="0"/>
              </a:spcBef>
              <a:defRPr/>
            </a:lvl2pPr>
            <a:lvl3pPr lvl="2" rtl="0">
              <a:lnSpc>
                <a:spcPct val="100000"/>
              </a:lnSpc>
              <a:spcBef>
                <a:spcPts val="0"/>
              </a:spcBef>
              <a:buSzPct val="100000"/>
              <a:defRPr sz="2400"/>
            </a:lvl3pPr>
            <a:lvl4pPr lvl="3" rtl="0">
              <a:lnSpc>
                <a:spcPct val="100000"/>
              </a:lnSpc>
              <a:spcBef>
                <a:spcPts val="0"/>
              </a:spcBef>
              <a:buSzPct val="100000"/>
              <a:defRPr sz="2400"/>
            </a:lvl4pPr>
            <a:lvl5pPr lvl="4" rtl="0">
              <a:lnSpc>
                <a:spcPct val="100000"/>
              </a:lnSpc>
              <a:spcBef>
                <a:spcPts val="0"/>
              </a:spcBef>
              <a:buSzPct val="100000"/>
              <a:defRPr sz="2400"/>
            </a:lvl5pPr>
            <a:lvl6pPr lvl="5" rtl="0">
              <a:lnSpc>
                <a:spcPct val="100000"/>
              </a:lnSpc>
              <a:spcBef>
                <a:spcPts val="0"/>
              </a:spcBef>
              <a:buSzPct val="100000"/>
              <a:defRPr sz="2400"/>
            </a:lvl6pPr>
            <a:lvl7pPr lvl="6" rtl="0">
              <a:lnSpc>
                <a:spcPct val="100000"/>
              </a:lnSpc>
              <a:spcBef>
                <a:spcPts val="0"/>
              </a:spcBef>
              <a:buSzPct val="100000"/>
              <a:defRPr sz="2400"/>
            </a:lvl7pPr>
            <a:lvl8pPr lvl="7" rtl="0">
              <a:lnSpc>
                <a:spcPct val="100000"/>
              </a:lnSpc>
              <a:spcBef>
                <a:spcPts val="0"/>
              </a:spcBef>
              <a:buSzPct val="100000"/>
              <a:defRPr sz="2400"/>
            </a:lvl8pPr>
            <a:lvl9pPr lvl="8" rtl="0">
              <a:lnSpc>
                <a:spcPct val="100000"/>
              </a:lnSpc>
              <a:spcBef>
                <a:spcPts val="0"/>
              </a:spcBef>
              <a:buSzPct val="100000"/>
              <a:defRPr sz="2400"/>
            </a:lvl9pPr>
          </a:lstStyle>
          <a:p>
            <a:endParaRPr dirty="0"/>
          </a:p>
        </p:txBody>
      </p:sp>
    </p:spTree>
    <p:extLst>
      <p:ext uri="{BB962C8B-B14F-4D97-AF65-F5344CB8AC3E}">
        <p14:creationId xmlns:p14="http://schemas.microsoft.com/office/powerpoint/2010/main" val="1652911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Percentage_3">
    <p:spTree>
      <p:nvGrpSpPr>
        <p:cNvPr id="1" name=""/>
        <p:cNvGrpSpPr/>
        <p:nvPr/>
      </p:nvGrpSpPr>
      <p:grpSpPr>
        <a:xfrm>
          <a:off x="0" y="0"/>
          <a:ext cx="0" cy="0"/>
          <a:chOff x="0" y="0"/>
          <a:chExt cx="0" cy="0"/>
        </a:xfrm>
      </p:grpSpPr>
      <p:sp>
        <p:nvSpPr>
          <p:cNvPr id="4" name="Shape 374"/>
          <p:cNvSpPr txBox="1">
            <a:spLocks noGrp="1"/>
          </p:cNvSpPr>
          <p:nvPr>
            <p:ph type="title"/>
          </p:nvPr>
        </p:nvSpPr>
        <p:spPr>
          <a:xfrm>
            <a:off x="1005125" y="679850"/>
            <a:ext cx="10316700" cy="31206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cxnSp>
        <p:nvCxnSpPr>
          <p:cNvPr id="6" name="Straight Connector 5"/>
          <p:cNvCxnSpPr/>
          <p:nvPr userDrawn="1"/>
        </p:nvCxnSpPr>
        <p:spPr>
          <a:xfrm>
            <a:off x="842288" y="4673600"/>
            <a:ext cx="10689312" cy="0"/>
          </a:xfrm>
          <a:prstGeom prst="line">
            <a:avLst/>
          </a:prstGeom>
          <a:ln w="38100">
            <a:solidFill>
              <a:srgbClr val="ED037C"/>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1004888" y="4864100"/>
            <a:ext cx="10317162" cy="1714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1554240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ing_TP">
    <p:spTree>
      <p:nvGrpSpPr>
        <p:cNvPr id="1" name=""/>
        <p:cNvGrpSpPr/>
        <p:nvPr/>
      </p:nvGrpSpPr>
      <p:grpSpPr>
        <a:xfrm>
          <a:off x="0" y="0"/>
          <a:ext cx="0" cy="0"/>
          <a:chOff x="0" y="0"/>
          <a:chExt cx="0" cy="0"/>
        </a:xfrm>
      </p:grpSpPr>
      <p:grpSp>
        <p:nvGrpSpPr>
          <p:cNvPr id="3" name="Shape 420"/>
          <p:cNvGrpSpPr/>
          <p:nvPr userDrawn="1"/>
        </p:nvGrpSpPr>
        <p:grpSpPr>
          <a:xfrm>
            <a:off x="4100650" y="739350"/>
            <a:ext cx="4012196" cy="5592486"/>
            <a:chOff x="3162649" y="701041"/>
            <a:chExt cx="2833672" cy="3949775"/>
          </a:xfrm>
        </p:grpSpPr>
        <p:pic>
          <p:nvPicPr>
            <p:cNvPr id="4" name="Shape 4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62649" y="701041"/>
              <a:ext cx="2833672" cy="3397084"/>
            </a:xfrm>
            <a:prstGeom prst="rect">
              <a:avLst/>
            </a:prstGeom>
            <a:noFill/>
            <a:ln>
              <a:noFill/>
            </a:ln>
          </p:spPr>
        </p:pic>
        <p:pic>
          <p:nvPicPr>
            <p:cNvPr id="5" name="Shape 4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9732" y="4145260"/>
              <a:ext cx="2704537" cy="505556"/>
            </a:xfrm>
            <a:prstGeom prst="rect">
              <a:avLst/>
            </a:prstGeom>
            <a:noFill/>
            <a:ln>
              <a:noFill/>
            </a:ln>
          </p:spPr>
        </p:pic>
      </p:grpSp>
      <p:sp>
        <p:nvSpPr>
          <p:cNvPr id="6" name="Rectangle 5"/>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010601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ing_Stencil">
    <p:spTree>
      <p:nvGrpSpPr>
        <p:cNvPr id="1" name=""/>
        <p:cNvGrpSpPr/>
        <p:nvPr/>
      </p:nvGrpSpPr>
      <p:grpSpPr>
        <a:xfrm>
          <a:off x="0" y="0"/>
          <a:ext cx="0" cy="0"/>
          <a:chOff x="0" y="0"/>
          <a:chExt cx="0" cy="0"/>
        </a:xfrm>
      </p:grpSpPr>
      <p:pic>
        <p:nvPicPr>
          <p:cNvPr id="3" name="Shape 45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711216" y="872183"/>
            <a:ext cx="4769566" cy="5086363"/>
          </a:xfrm>
          <a:prstGeom prst="rect">
            <a:avLst/>
          </a:prstGeom>
          <a:noFill/>
          <a:ln>
            <a:noFill/>
          </a:ln>
        </p:spPr>
      </p:pic>
      <p:sp>
        <p:nvSpPr>
          <p:cNvPr id="5" name="Rectangle 4"/>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Shape 454"/>
          <p:cNvSpPr txBox="1"/>
          <p:nvPr userDrawn="1"/>
        </p:nvSpPr>
        <p:spPr>
          <a:xfrm>
            <a:off x="10375900" y="6554700"/>
            <a:ext cx="1752599" cy="201700"/>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Arial" panose="020B0604020202020204" pitchFamily="34" charset="0"/>
                <a:cs typeface="Arial" panose="020B0604020202020204" pitchFamily="34" charset="0"/>
              </a:rPr>
              <a:t>© WWF / Troy Fleece</a:t>
            </a:r>
          </a:p>
        </p:txBody>
      </p:sp>
    </p:spTree>
    <p:extLst>
      <p:ext uri="{BB962C8B-B14F-4D97-AF65-F5344CB8AC3E}">
        <p14:creationId xmlns:p14="http://schemas.microsoft.com/office/powerpoint/2010/main" val="182365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3 Text">
    <p:spTree>
      <p:nvGrpSpPr>
        <p:cNvPr id="1" name=""/>
        <p:cNvGrpSpPr/>
        <p:nvPr/>
      </p:nvGrpSpPr>
      <p:grpSpPr>
        <a:xfrm>
          <a:off x="0" y="0"/>
          <a:ext cx="0" cy="0"/>
          <a:chOff x="0" y="0"/>
          <a:chExt cx="0" cy="0"/>
        </a:xfrm>
      </p:grpSpPr>
      <p:cxnSp>
        <p:nvCxnSpPr>
          <p:cNvPr id="4" name="Shape 231"/>
          <p:cNvCxnSpPr/>
          <p:nvPr userDrawn="1"/>
        </p:nvCxnSpPr>
        <p:spPr>
          <a:xfrm>
            <a:off x="405123" y="1173425"/>
            <a:ext cx="3614400" cy="0"/>
          </a:xfrm>
          <a:prstGeom prst="straightConnector1">
            <a:avLst/>
          </a:prstGeom>
          <a:noFill/>
          <a:ln w="28575" cap="flat" cmpd="sng">
            <a:solidFill>
              <a:srgbClr val="8CC63F"/>
            </a:solidFill>
            <a:prstDash val="solid"/>
            <a:miter/>
            <a:headEnd type="none" w="med" len="med"/>
            <a:tailEnd type="none" w="med" len="med"/>
          </a:ln>
        </p:spPr>
      </p:cxnSp>
      <p:cxnSp>
        <p:nvCxnSpPr>
          <p:cNvPr id="5" name="Shape 233"/>
          <p:cNvCxnSpPr/>
          <p:nvPr userDrawn="1"/>
        </p:nvCxnSpPr>
        <p:spPr>
          <a:xfrm>
            <a:off x="4364698" y="1173425"/>
            <a:ext cx="3614399" cy="0"/>
          </a:xfrm>
          <a:prstGeom prst="straightConnector1">
            <a:avLst/>
          </a:prstGeom>
          <a:noFill/>
          <a:ln w="28575" cap="flat" cmpd="sng">
            <a:solidFill>
              <a:srgbClr val="8CC63F"/>
            </a:solidFill>
            <a:prstDash val="solid"/>
            <a:miter/>
            <a:headEnd type="none" w="med" len="med"/>
            <a:tailEnd type="none" w="med" len="med"/>
          </a:ln>
        </p:spPr>
      </p:cxnSp>
      <p:cxnSp>
        <p:nvCxnSpPr>
          <p:cNvPr id="6" name="Shape 235"/>
          <p:cNvCxnSpPr/>
          <p:nvPr userDrawn="1"/>
        </p:nvCxnSpPr>
        <p:spPr>
          <a:xfrm>
            <a:off x="8327773" y="1173412"/>
            <a:ext cx="3614400" cy="0"/>
          </a:xfrm>
          <a:prstGeom prst="straightConnector1">
            <a:avLst/>
          </a:prstGeom>
          <a:noFill/>
          <a:ln w="28575" cap="flat" cmpd="sng">
            <a:solidFill>
              <a:srgbClr val="8CC63F"/>
            </a:solidFill>
            <a:prstDash val="solid"/>
            <a:miter/>
            <a:headEnd type="none" w="med" len="med"/>
            <a:tailEnd type="none" w="med" len="med"/>
          </a:ln>
        </p:spPr>
      </p:cxnSp>
      <p:sp>
        <p:nvSpPr>
          <p:cNvPr id="13" name="Text Placeholder 12"/>
          <p:cNvSpPr>
            <a:spLocks noGrp="1"/>
          </p:cNvSpPr>
          <p:nvPr>
            <p:ph type="body" sz="quarter" idx="10"/>
          </p:nvPr>
        </p:nvSpPr>
        <p:spPr>
          <a:xfrm>
            <a:off x="4364698"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4" name="Text Placeholder 12"/>
          <p:cNvSpPr>
            <a:spLocks noGrp="1"/>
          </p:cNvSpPr>
          <p:nvPr>
            <p:ph type="body" sz="quarter" idx="11"/>
          </p:nvPr>
        </p:nvSpPr>
        <p:spPr>
          <a:xfrm>
            <a:off x="40512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5" name="Text Placeholder 12"/>
          <p:cNvSpPr>
            <a:spLocks noGrp="1"/>
          </p:cNvSpPr>
          <p:nvPr>
            <p:ph type="body" sz="quarter" idx="12"/>
          </p:nvPr>
        </p:nvSpPr>
        <p:spPr>
          <a:xfrm>
            <a:off x="832427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7" name="Content Placeholder 16"/>
          <p:cNvSpPr>
            <a:spLocks noGrp="1"/>
          </p:cNvSpPr>
          <p:nvPr>
            <p:ph sz="quarter" idx="13"/>
          </p:nvPr>
        </p:nvSpPr>
        <p:spPr>
          <a:xfrm>
            <a:off x="405123"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9" name="Content Placeholder 16"/>
          <p:cNvSpPr>
            <a:spLocks noGrp="1"/>
          </p:cNvSpPr>
          <p:nvPr>
            <p:ph sz="quarter" idx="14"/>
          </p:nvPr>
        </p:nvSpPr>
        <p:spPr>
          <a:xfrm>
            <a:off x="4366596"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0" name="Content Placeholder 16"/>
          <p:cNvSpPr>
            <a:spLocks noGrp="1"/>
          </p:cNvSpPr>
          <p:nvPr>
            <p:ph sz="quarter" idx="15"/>
          </p:nvPr>
        </p:nvSpPr>
        <p:spPr>
          <a:xfrm>
            <a:off x="8306798" y="1333500"/>
            <a:ext cx="3635375" cy="44069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3014739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ing_Stencil_Custom">
    <p:spTree>
      <p:nvGrpSpPr>
        <p:cNvPr id="1" name=""/>
        <p:cNvGrpSpPr/>
        <p:nvPr/>
      </p:nvGrpSpPr>
      <p:grpSpPr>
        <a:xfrm>
          <a:off x="0" y="0"/>
          <a:ext cx="0" cy="0"/>
          <a:chOff x="0" y="0"/>
          <a:chExt cx="0" cy="0"/>
        </a:xfrm>
      </p:grpSpPr>
      <p:pic>
        <p:nvPicPr>
          <p:cNvPr id="3" name="Shape 479"/>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984816" y="1484066"/>
            <a:ext cx="6222368" cy="4132666"/>
          </a:xfrm>
          <a:prstGeom prst="rect">
            <a:avLst/>
          </a:prstGeom>
          <a:noFill/>
          <a:ln>
            <a:noFill/>
          </a:ln>
        </p:spPr>
      </p:pic>
      <p:sp>
        <p:nvSpPr>
          <p:cNvPr id="4" name="Rectangle 3"/>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834311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955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1005125" y="276700"/>
            <a:ext cx="102918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918488" y="1193800"/>
            <a:ext cx="10507425" cy="0"/>
          </a:xfrm>
          <a:prstGeom prst="line">
            <a:avLst/>
          </a:prstGeom>
          <a:ln w="38100">
            <a:solidFill>
              <a:srgbClr val="FAA61A"/>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1004888" y="1374775"/>
            <a:ext cx="10317162" cy="51847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3890080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Text &amp; Image">
    <p:spTree>
      <p:nvGrpSpPr>
        <p:cNvPr id="1" name=""/>
        <p:cNvGrpSpPr/>
        <p:nvPr/>
      </p:nvGrpSpPr>
      <p:grpSpPr>
        <a:xfrm>
          <a:off x="0" y="0"/>
          <a:ext cx="0" cy="0"/>
          <a:chOff x="0" y="0"/>
          <a:chExt cx="0" cy="0"/>
        </a:xfrm>
      </p:grpSpPr>
      <p:sp>
        <p:nvSpPr>
          <p:cNvPr id="3" name="Shape 147"/>
          <p:cNvSpPr txBox="1">
            <a:spLocks noGrp="1"/>
          </p:cNvSpPr>
          <p:nvPr>
            <p:ph type="title"/>
          </p:nvPr>
        </p:nvSpPr>
        <p:spPr>
          <a:xfrm>
            <a:off x="6137575" y="276700"/>
            <a:ext cx="51594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5" name="Shape 149"/>
          <p:cNvCxnSpPr/>
          <p:nvPr userDrawn="1"/>
        </p:nvCxnSpPr>
        <p:spPr>
          <a:xfrm>
            <a:off x="6179125" y="1173425"/>
            <a:ext cx="5130300" cy="0"/>
          </a:xfrm>
          <a:prstGeom prst="straightConnector1">
            <a:avLst/>
          </a:prstGeom>
          <a:noFill/>
          <a:ln w="38100" cap="flat" cmpd="sng">
            <a:solidFill>
              <a:srgbClr val="FAA61A"/>
            </a:solidFill>
            <a:prstDash val="solid"/>
            <a:miter/>
            <a:headEnd type="none" w="med" len="med"/>
            <a:tailEnd type="none" w="med" len="med"/>
          </a:ln>
        </p:spPr>
      </p:cxnSp>
      <p:sp>
        <p:nvSpPr>
          <p:cNvPr id="7" name="Picture Placeholder 6"/>
          <p:cNvSpPr>
            <a:spLocks noGrp="1"/>
          </p:cNvSpPr>
          <p:nvPr>
            <p:ph type="pic" sz="quarter" idx="10"/>
          </p:nvPr>
        </p:nvSpPr>
        <p:spPr>
          <a:xfrm>
            <a:off x="673100" y="276700"/>
            <a:ext cx="5270500" cy="6283475"/>
          </a:xfrm>
          <a:prstGeom prst="rect">
            <a:avLst/>
          </a:prstGeom>
        </p:spPr>
        <p:txBody>
          <a:bodyPr/>
          <a:lstStyle/>
          <a:p>
            <a:endParaRPr lang="en-SG"/>
          </a:p>
        </p:txBody>
      </p:sp>
      <p:sp>
        <p:nvSpPr>
          <p:cNvPr id="6" name="Text Placeholder 2"/>
          <p:cNvSpPr>
            <a:spLocks noGrp="1"/>
          </p:cNvSpPr>
          <p:nvPr>
            <p:ph type="body" sz="quarter" idx="11"/>
          </p:nvPr>
        </p:nvSpPr>
        <p:spPr>
          <a:xfrm>
            <a:off x="6179124" y="1374775"/>
            <a:ext cx="5142925" cy="51847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1041680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3 Text">
    <p:spTree>
      <p:nvGrpSpPr>
        <p:cNvPr id="1" name=""/>
        <p:cNvGrpSpPr/>
        <p:nvPr/>
      </p:nvGrpSpPr>
      <p:grpSpPr>
        <a:xfrm>
          <a:off x="0" y="0"/>
          <a:ext cx="0" cy="0"/>
          <a:chOff x="0" y="0"/>
          <a:chExt cx="0" cy="0"/>
        </a:xfrm>
      </p:grpSpPr>
      <p:cxnSp>
        <p:nvCxnSpPr>
          <p:cNvPr id="4" name="Shape 231"/>
          <p:cNvCxnSpPr/>
          <p:nvPr userDrawn="1"/>
        </p:nvCxnSpPr>
        <p:spPr>
          <a:xfrm>
            <a:off x="405123" y="1173425"/>
            <a:ext cx="3614400" cy="0"/>
          </a:xfrm>
          <a:prstGeom prst="straightConnector1">
            <a:avLst/>
          </a:prstGeom>
          <a:noFill/>
          <a:ln w="28575" cap="flat" cmpd="sng">
            <a:solidFill>
              <a:srgbClr val="FAA61A"/>
            </a:solidFill>
            <a:prstDash val="solid"/>
            <a:miter/>
            <a:headEnd type="none" w="med" len="med"/>
            <a:tailEnd type="none" w="med" len="med"/>
          </a:ln>
        </p:spPr>
      </p:cxnSp>
      <p:cxnSp>
        <p:nvCxnSpPr>
          <p:cNvPr id="5" name="Shape 233"/>
          <p:cNvCxnSpPr/>
          <p:nvPr userDrawn="1"/>
        </p:nvCxnSpPr>
        <p:spPr>
          <a:xfrm>
            <a:off x="4364698" y="1173425"/>
            <a:ext cx="3614399" cy="0"/>
          </a:xfrm>
          <a:prstGeom prst="straightConnector1">
            <a:avLst/>
          </a:prstGeom>
          <a:noFill/>
          <a:ln w="28575" cap="flat" cmpd="sng">
            <a:solidFill>
              <a:srgbClr val="FAA61A"/>
            </a:solidFill>
            <a:prstDash val="solid"/>
            <a:miter/>
            <a:headEnd type="none" w="med" len="med"/>
            <a:tailEnd type="none" w="med" len="med"/>
          </a:ln>
        </p:spPr>
      </p:cxnSp>
      <p:cxnSp>
        <p:nvCxnSpPr>
          <p:cNvPr id="6" name="Shape 235"/>
          <p:cNvCxnSpPr/>
          <p:nvPr userDrawn="1"/>
        </p:nvCxnSpPr>
        <p:spPr>
          <a:xfrm>
            <a:off x="8327773" y="1173412"/>
            <a:ext cx="3614400" cy="0"/>
          </a:xfrm>
          <a:prstGeom prst="straightConnector1">
            <a:avLst/>
          </a:prstGeom>
          <a:noFill/>
          <a:ln w="28575" cap="flat" cmpd="sng">
            <a:solidFill>
              <a:srgbClr val="FAA61A"/>
            </a:solidFill>
            <a:prstDash val="solid"/>
            <a:miter/>
            <a:headEnd type="none" w="med" len="med"/>
            <a:tailEnd type="none" w="med" len="med"/>
          </a:ln>
        </p:spPr>
      </p:cxnSp>
      <p:sp>
        <p:nvSpPr>
          <p:cNvPr id="13" name="Text Placeholder 12"/>
          <p:cNvSpPr>
            <a:spLocks noGrp="1"/>
          </p:cNvSpPr>
          <p:nvPr>
            <p:ph type="body" sz="quarter" idx="10"/>
          </p:nvPr>
        </p:nvSpPr>
        <p:spPr>
          <a:xfrm>
            <a:off x="4364698"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4" name="Text Placeholder 12"/>
          <p:cNvSpPr>
            <a:spLocks noGrp="1"/>
          </p:cNvSpPr>
          <p:nvPr>
            <p:ph type="body" sz="quarter" idx="11"/>
          </p:nvPr>
        </p:nvSpPr>
        <p:spPr>
          <a:xfrm>
            <a:off x="40512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5" name="Text Placeholder 12"/>
          <p:cNvSpPr>
            <a:spLocks noGrp="1"/>
          </p:cNvSpPr>
          <p:nvPr>
            <p:ph type="body" sz="quarter" idx="12"/>
          </p:nvPr>
        </p:nvSpPr>
        <p:spPr>
          <a:xfrm>
            <a:off x="832427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7" name="Content Placeholder 16"/>
          <p:cNvSpPr>
            <a:spLocks noGrp="1"/>
          </p:cNvSpPr>
          <p:nvPr>
            <p:ph sz="quarter" idx="13"/>
          </p:nvPr>
        </p:nvSpPr>
        <p:spPr>
          <a:xfrm>
            <a:off x="405123"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9" name="Content Placeholder 16"/>
          <p:cNvSpPr>
            <a:spLocks noGrp="1"/>
          </p:cNvSpPr>
          <p:nvPr>
            <p:ph sz="quarter" idx="14"/>
          </p:nvPr>
        </p:nvSpPr>
        <p:spPr>
          <a:xfrm>
            <a:off x="4366596"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20" name="Content Placeholder 16"/>
          <p:cNvSpPr>
            <a:spLocks noGrp="1"/>
          </p:cNvSpPr>
          <p:nvPr>
            <p:ph sz="quarter" idx="15"/>
          </p:nvPr>
        </p:nvSpPr>
        <p:spPr>
          <a:xfrm>
            <a:off x="8306798" y="1333500"/>
            <a:ext cx="3635375" cy="44069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2011484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Percentage_1">
    <p:spTree>
      <p:nvGrpSpPr>
        <p:cNvPr id="1" name=""/>
        <p:cNvGrpSpPr/>
        <p:nvPr/>
      </p:nvGrpSpPr>
      <p:grpSpPr>
        <a:xfrm>
          <a:off x="0" y="0"/>
          <a:ext cx="0" cy="0"/>
          <a:chOff x="0" y="0"/>
          <a:chExt cx="0" cy="0"/>
        </a:xfrm>
      </p:grpSpPr>
      <p:sp>
        <p:nvSpPr>
          <p:cNvPr id="3" name="Shape 290"/>
          <p:cNvSpPr txBox="1">
            <a:spLocks noGrp="1"/>
          </p:cNvSpPr>
          <p:nvPr>
            <p:ph type="title"/>
          </p:nvPr>
        </p:nvSpPr>
        <p:spPr>
          <a:xfrm>
            <a:off x="637500" y="331424"/>
            <a:ext cx="5472600" cy="6050700"/>
          </a:xfrm>
          <a:prstGeom prst="rect">
            <a:avLst/>
          </a:prstGeom>
        </p:spPr>
        <p:txBody>
          <a:bodyPr lIns="91425" tIns="91425" rIns="91425" bIns="91425" anchor="ctr" anchorCtr="0"/>
          <a:lstStyle>
            <a:lvl1pPr>
              <a:defRPr sz="20000" b="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a:p>
        </p:txBody>
      </p:sp>
      <p:sp>
        <p:nvSpPr>
          <p:cNvPr id="5" name="Content Placeholder 4"/>
          <p:cNvSpPr>
            <a:spLocks noGrp="1"/>
          </p:cNvSpPr>
          <p:nvPr>
            <p:ph sz="quarter" idx="10"/>
          </p:nvPr>
        </p:nvSpPr>
        <p:spPr>
          <a:xfrm>
            <a:off x="6311900" y="331424"/>
            <a:ext cx="4876800" cy="60507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428385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Percentage_2">
    <p:spTree>
      <p:nvGrpSpPr>
        <p:cNvPr id="1" name=""/>
        <p:cNvGrpSpPr/>
        <p:nvPr/>
      </p:nvGrpSpPr>
      <p:grpSpPr>
        <a:xfrm>
          <a:off x="0" y="0"/>
          <a:ext cx="0" cy="0"/>
          <a:chOff x="0" y="0"/>
          <a:chExt cx="0" cy="0"/>
        </a:xfrm>
      </p:grpSpPr>
      <p:sp>
        <p:nvSpPr>
          <p:cNvPr id="3" name="Shape 327"/>
          <p:cNvSpPr txBox="1">
            <a:spLocks noGrp="1"/>
          </p:cNvSpPr>
          <p:nvPr>
            <p:ph type="title"/>
          </p:nvPr>
        </p:nvSpPr>
        <p:spPr>
          <a:xfrm>
            <a:off x="408900" y="994275"/>
            <a:ext cx="11607600" cy="5577300"/>
          </a:xfrm>
          <a:prstGeom prst="rect">
            <a:avLst/>
          </a:prstGeom>
        </p:spPr>
        <p:txBody>
          <a:bodyPr lIns="91425" tIns="91425" rIns="91425" bIns="91425" anchor="t"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4" name="Shape 328"/>
          <p:cNvSpPr txBox="1">
            <a:spLocks noGrp="1"/>
          </p:cNvSpPr>
          <p:nvPr>
            <p:ph type="body" idx="1"/>
          </p:nvPr>
        </p:nvSpPr>
        <p:spPr>
          <a:xfrm>
            <a:off x="7605825" y="4665775"/>
            <a:ext cx="3621900" cy="1869600"/>
          </a:xfrm>
          <a:prstGeom prst="rect">
            <a:avLst/>
          </a:prstGeom>
          <a:solidFill>
            <a:srgbClr val="FAA61A"/>
          </a:solidFill>
          <a:ln>
            <a:noFill/>
          </a:ln>
        </p:spPr>
        <p:txBody>
          <a:bodyPr lIns="91425" tIns="91425" rIns="91425" bIns="91425" anchor="t" anchorCtr="0"/>
          <a:lstStyle>
            <a:lvl1pPr marL="0" lvl="0" indent="0" rtl="0">
              <a:lnSpc>
                <a:spcPct val="100000"/>
              </a:lnSpc>
              <a:spcBef>
                <a:spcPts val="0"/>
              </a:spcBef>
              <a:buSzPct val="100000"/>
              <a:buNone/>
              <a:defRPr sz="2400">
                <a:solidFill>
                  <a:schemeClr val="bg1"/>
                </a:solidFill>
                <a:latin typeface="Arial" panose="020B0604020202020204" pitchFamily="34" charset="0"/>
                <a:cs typeface="Arial" panose="020B0604020202020204" pitchFamily="34" charset="0"/>
              </a:defRPr>
            </a:lvl1pPr>
            <a:lvl2pPr lvl="1" rtl="0">
              <a:lnSpc>
                <a:spcPct val="100000"/>
              </a:lnSpc>
              <a:spcBef>
                <a:spcPts val="0"/>
              </a:spcBef>
              <a:defRPr/>
            </a:lvl2pPr>
            <a:lvl3pPr lvl="2" rtl="0">
              <a:lnSpc>
                <a:spcPct val="100000"/>
              </a:lnSpc>
              <a:spcBef>
                <a:spcPts val="0"/>
              </a:spcBef>
              <a:buSzPct val="100000"/>
              <a:defRPr sz="2400"/>
            </a:lvl3pPr>
            <a:lvl4pPr lvl="3" rtl="0">
              <a:lnSpc>
                <a:spcPct val="100000"/>
              </a:lnSpc>
              <a:spcBef>
                <a:spcPts val="0"/>
              </a:spcBef>
              <a:buSzPct val="100000"/>
              <a:defRPr sz="2400"/>
            </a:lvl4pPr>
            <a:lvl5pPr lvl="4" rtl="0">
              <a:lnSpc>
                <a:spcPct val="100000"/>
              </a:lnSpc>
              <a:spcBef>
                <a:spcPts val="0"/>
              </a:spcBef>
              <a:buSzPct val="100000"/>
              <a:defRPr sz="2400"/>
            </a:lvl5pPr>
            <a:lvl6pPr lvl="5" rtl="0">
              <a:lnSpc>
                <a:spcPct val="100000"/>
              </a:lnSpc>
              <a:spcBef>
                <a:spcPts val="0"/>
              </a:spcBef>
              <a:buSzPct val="100000"/>
              <a:defRPr sz="2400"/>
            </a:lvl6pPr>
            <a:lvl7pPr lvl="6" rtl="0">
              <a:lnSpc>
                <a:spcPct val="100000"/>
              </a:lnSpc>
              <a:spcBef>
                <a:spcPts val="0"/>
              </a:spcBef>
              <a:buSzPct val="100000"/>
              <a:defRPr sz="2400"/>
            </a:lvl7pPr>
            <a:lvl8pPr lvl="7" rtl="0">
              <a:lnSpc>
                <a:spcPct val="100000"/>
              </a:lnSpc>
              <a:spcBef>
                <a:spcPts val="0"/>
              </a:spcBef>
              <a:buSzPct val="100000"/>
              <a:defRPr sz="2400"/>
            </a:lvl8pPr>
            <a:lvl9pPr lvl="8" rtl="0">
              <a:lnSpc>
                <a:spcPct val="100000"/>
              </a:lnSpc>
              <a:spcBef>
                <a:spcPts val="0"/>
              </a:spcBef>
              <a:buSzPct val="100000"/>
              <a:defRPr sz="2400"/>
            </a:lvl9pPr>
          </a:lstStyle>
          <a:p>
            <a:endParaRPr dirty="0"/>
          </a:p>
        </p:txBody>
      </p:sp>
    </p:spTree>
    <p:extLst>
      <p:ext uri="{BB962C8B-B14F-4D97-AF65-F5344CB8AC3E}">
        <p14:creationId xmlns:p14="http://schemas.microsoft.com/office/powerpoint/2010/main" val="4007979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Percentage_3">
    <p:spTree>
      <p:nvGrpSpPr>
        <p:cNvPr id="1" name=""/>
        <p:cNvGrpSpPr/>
        <p:nvPr/>
      </p:nvGrpSpPr>
      <p:grpSpPr>
        <a:xfrm>
          <a:off x="0" y="0"/>
          <a:ext cx="0" cy="0"/>
          <a:chOff x="0" y="0"/>
          <a:chExt cx="0" cy="0"/>
        </a:xfrm>
      </p:grpSpPr>
      <p:sp>
        <p:nvSpPr>
          <p:cNvPr id="4" name="Shape 374"/>
          <p:cNvSpPr txBox="1">
            <a:spLocks noGrp="1"/>
          </p:cNvSpPr>
          <p:nvPr>
            <p:ph type="title"/>
          </p:nvPr>
        </p:nvSpPr>
        <p:spPr>
          <a:xfrm>
            <a:off x="1005125" y="679850"/>
            <a:ext cx="10316700" cy="31206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cxnSp>
        <p:nvCxnSpPr>
          <p:cNvPr id="6" name="Straight Connector 5"/>
          <p:cNvCxnSpPr/>
          <p:nvPr userDrawn="1"/>
        </p:nvCxnSpPr>
        <p:spPr>
          <a:xfrm>
            <a:off x="842288" y="4673600"/>
            <a:ext cx="10689312" cy="0"/>
          </a:xfrm>
          <a:prstGeom prst="line">
            <a:avLst/>
          </a:prstGeom>
          <a:ln w="38100">
            <a:solidFill>
              <a:srgbClr val="FAA61A"/>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1004888" y="4864100"/>
            <a:ext cx="10317162" cy="17145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3482630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ing_TP">
    <p:spTree>
      <p:nvGrpSpPr>
        <p:cNvPr id="1" name=""/>
        <p:cNvGrpSpPr/>
        <p:nvPr/>
      </p:nvGrpSpPr>
      <p:grpSpPr>
        <a:xfrm>
          <a:off x="0" y="0"/>
          <a:ext cx="0" cy="0"/>
          <a:chOff x="0" y="0"/>
          <a:chExt cx="0" cy="0"/>
        </a:xfrm>
      </p:grpSpPr>
      <p:grpSp>
        <p:nvGrpSpPr>
          <p:cNvPr id="3" name="Shape 420"/>
          <p:cNvGrpSpPr/>
          <p:nvPr userDrawn="1"/>
        </p:nvGrpSpPr>
        <p:grpSpPr>
          <a:xfrm>
            <a:off x="4100650" y="739350"/>
            <a:ext cx="4012196" cy="5592486"/>
            <a:chOff x="3162649" y="701041"/>
            <a:chExt cx="2833672" cy="3949775"/>
          </a:xfrm>
        </p:grpSpPr>
        <p:pic>
          <p:nvPicPr>
            <p:cNvPr id="4" name="Shape 4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62649" y="701041"/>
              <a:ext cx="2833672" cy="3397084"/>
            </a:xfrm>
            <a:prstGeom prst="rect">
              <a:avLst/>
            </a:prstGeom>
            <a:noFill/>
            <a:ln>
              <a:noFill/>
            </a:ln>
          </p:spPr>
        </p:pic>
        <p:pic>
          <p:nvPicPr>
            <p:cNvPr id="5" name="Shape 4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9732" y="4145260"/>
              <a:ext cx="2704537" cy="505556"/>
            </a:xfrm>
            <a:prstGeom prst="rect">
              <a:avLst/>
            </a:prstGeom>
            <a:noFill/>
            <a:ln>
              <a:noFill/>
            </a:ln>
          </p:spPr>
        </p:pic>
      </p:grpSp>
      <p:sp>
        <p:nvSpPr>
          <p:cNvPr id="6" name="Rectangle 5"/>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87859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ing_Stencil">
    <p:spTree>
      <p:nvGrpSpPr>
        <p:cNvPr id="1" name=""/>
        <p:cNvGrpSpPr/>
        <p:nvPr/>
      </p:nvGrpSpPr>
      <p:grpSpPr>
        <a:xfrm>
          <a:off x="0" y="0"/>
          <a:ext cx="0" cy="0"/>
          <a:chOff x="0" y="0"/>
          <a:chExt cx="0" cy="0"/>
        </a:xfrm>
      </p:grpSpPr>
      <p:pic>
        <p:nvPicPr>
          <p:cNvPr id="3" name="Shape 45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711216" y="872183"/>
            <a:ext cx="4769566" cy="5086363"/>
          </a:xfrm>
          <a:prstGeom prst="rect">
            <a:avLst/>
          </a:prstGeom>
          <a:noFill/>
          <a:ln>
            <a:noFill/>
          </a:ln>
        </p:spPr>
      </p:pic>
      <p:sp>
        <p:nvSpPr>
          <p:cNvPr id="5" name="Rectangle 4"/>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Shape 454"/>
          <p:cNvSpPr txBox="1"/>
          <p:nvPr userDrawn="1"/>
        </p:nvSpPr>
        <p:spPr>
          <a:xfrm>
            <a:off x="10375900" y="6554700"/>
            <a:ext cx="1752599" cy="201700"/>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Arial" panose="020B0604020202020204" pitchFamily="34" charset="0"/>
                <a:cs typeface="Arial" panose="020B0604020202020204" pitchFamily="34" charset="0"/>
              </a:rPr>
              <a:t>© WWF / Troy Fleece</a:t>
            </a:r>
          </a:p>
        </p:txBody>
      </p:sp>
    </p:spTree>
    <p:extLst>
      <p:ext uri="{BB962C8B-B14F-4D97-AF65-F5344CB8AC3E}">
        <p14:creationId xmlns:p14="http://schemas.microsoft.com/office/powerpoint/2010/main" val="127291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Percentage_1">
    <p:spTree>
      <p:nvGrpSpPr>
        <p:cNvPr id="1" name=""/>
        <p:cNvGrpSpPr/>
        <p:nvPr/>
      </p:nvGrpSpPr>
      <p:grpSpPr>
        <a:xfrm>
          <a:off x="0" y="0"/>
          <a:ext cx="0" cy="0"/>
          <a:chOff x="0" y="0"/>
          <a:chExt cx="0" cy="0"/>
        </a:xfrm>
      </p:grpSpPr>
      <p:sp>
        <p:nvSpPr>
          <p:cNvPr id="3" name="Shape 290"/>
          <p:cNvSpPr txBox="1">
            <a:spLocks noGrp="1"/>
          </p:cNvSpPr>
          <p:nvPr>
            <p:ph type="title"/>
          </p:nvPr>
        </p:nvSpPr>
        <p:spPr>
          <a:xfrm>
            <a:off x="637500" y="331424"/>
            <a:ext cx="5472600" cy="60507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5" name="Content Placeholder 4"/>
          <p:cNvSpPr>
            <a:spLocks noGrp="1"/>
          </p:cNvSpPr>
          <p:nvPr>
            <p:ph sz="quarter" idx="10"/>
          </p:nvPr>
        </p:nvSpPr>
        <p:spPr>
          <a:xfrm>
            <a:off x="6311900" y="331424"/>
            <a:ext cx="4876800" cy="60507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521244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ing_Stencil_Custom">
    <p:spTree>
      <p:nvGrpSpPr>
        <p:cNvPr id="1" name=""/>
        <p:cNvGrpSpPr/>
        <p:nvPr/>
      </p:nvGrpSpPr>
      <p:grpSpPr>
        <a:xfrm>
          <a:off x="0" y="0"/>
          <a:ext cx="0" cy="0"/>
          <a:chOff x="0" y="0"/>
          <a:chExt cx="0" cy="0"/>
        </a:xfrm>
      </p:grpSpPr>
      <p:pic>
        <p:nvPicPr>
          <p:cNvPr id="3" name="Shape 479"/>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984816" y="1484066"/>
            <a:ext cx="6222368" cy="4132666"/>
          </a:xfrm>
          <a:prstGeom prst="rect">
            <a:avLst/>
          </a:prstGeom>
          <a:noFill/>
          <a:ln>
            <a:noFill/>
          </a:ln>
        </p:spPr>
      </p:pic>
      <p:sp>
        <p:nvSpPr>
          <p:cNvPr id="4" name="Rectangle 3"/>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029619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360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1005125" y="276700"/>
            <a:ext cx="102918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918488" y="1193800"/>
            <a:ext cx="10507425" cy="0"/>
          </a:xfrm>
          <a:prstGeom prst="line">
            <a:avLst/>
          </a:prstGeom>
          <a:ln w="38100">
            <a:solidFill>
              <a:srgbClr val="FFE96C"/>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1004888" y="1374775"/>
            <a:ext cx="10317162"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723605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Text &amp; Image">
    <p:spTree>
      <p:nvGrpSpPr>
        <p:cNvPr id="1" name=""/>
        <p:cNvGrpSpPr/>
        <p:nvPr/>
      </p:nvGrpSpPr>
      <p:grpSpPr>
        <a:xfrm>
          <a:off x="0" y="0"/>
          <a:ext cx="0" cy="0"/>
          <a:chOff x="0" y="0"/>
          <a:chExt cx="0" cy="0"/>
        </a:xfrm>
      </p:grpSpPr>
      <p:sp>
        <p:nvSpPr>
          <p:cNvPr id="3" name="Shape 147"/>
          <p:cNvSpPr txBox="1">
            <a:spLocks noGrp="1"/>
          </p:cNvSpPr>
          <p:nvPr>
            <p:ph type="title"/>
          </p:nvPr>
        </p:nvSpPr>
        <p:spPr>
          <a:xfrm>
            <a:off x="6137575" y="276700"/>
            <a:ext cx="51594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5" name="Shape 149"/>
          <p:cNvCxnSpPr/>
          <p:nvPr userDrawn="1"/>
        </p:nvCxnSpPr>
        <p:spPr>
          <a:xfrm>
            <a:off x="6179125" y="1173425"/>
            <a:ext cx="5130300" cy="0"/>
          </a:xfrm>
          <a:prstGeom prst="straightConnector1">
            <a:avLst/>
          </a:prstGeom>
          <a:noFill/>
          <a:ln w="38100" cap="flat" cmpd="sng">
            <a:solidFill>
              <a:srgbClr val="FFE96C"/>
            </a:solidFill>
            <a:prstDash val="solid"/>
            <a:miter/>
            <a:headEnd type="none" w="med" len="med"/>
            <a:tailEnd type="none" w="med" len="med"/>
          </a:ln>
        </p:spPr>
      </p:cxnSp>
      <p:sp>
        <p:nvSpPr>
          <p:cNvPr id="7" name="Picture Placeholder 6"/>
          <p:cNvSpPr>
            <a:spLocks noGrp="1"/>
          </p:cNvSpPr>
          <p:nvPr>
            <p:ph type="pic" sz="quarter" idx="10"/>
          </p:nvPr>
        </p:nvSpPr>
        <p:spPr>
          <a:xfrm>
            <a:off x="673100" y="276700"/>
            <a:ext cx="5270500" cy="6283475"/>
          </a:xfrm>
          <a:prstGeom prst="rect">
            <a:avLst/>
          </a:prstGeom>
        </p:spPr>
        <p:txBody>
          <a:bodyPr/>
          <a:lstStyle/>
          <a:p>
            <a:endParaRPr lang="en-SG"/>
          </a:p>
        </p:txBody>
      </p:sp>
      <p:sp>
        <p:nvSpPr>
          <p:cNvPr id="6" name="Text Placeholder 2"/>
          <p:cNvSpPr>
            <a:spLocks noGrp="1"/>
          </p:cNvSpPr>
          <p:nvPr>
            <p:ph type="body" sz="quarter" idx="11"/>
          </p:nvPr>
        </p:nvSpPr>
        <p:spPr>
          <a:xfrm>
            <a:off x="6179124" y="1374775"/>
            <a:ext cx="5142925"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129778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_3 Text">
    <p:spTree>
      <p:nvGrpSpPr>
        <p:cNvPr id="1" name=""/>
        <p:cNvGrpSpPr/>
        <p:nvPr/>
      </p:nvGrpSpPr>
      <p:grpSpPr>
        <a:xfrm>
          <a:off x="0" y="0"/>
          <a:ext cx="0" cy="0"/>
          <a:chOff x="0" y="0"/>
          <a:chExt cx="0" cy="0"/>
        </a:xfrm>
      </p:grpSpPr>
      <p:cxnSp>
        <p:nvCxnSpPr>
          <p:cNvPr id="4" name="Shape 231"/>
          <p:cNvCxnSpPr/>
          <p:nvPr userDrawn="1"/>
        </p:nvCxnSpPr>
        <p:spPr>
          <a:xfrm>
            <a:off x="405123" y="1173425"/>
            <a:ext cx="3614400" cy="0"/>
          </a:xfrm>
          <a:prstGeom prst="straightConnector1">
            <a:avLst/>
          </a:prstGeom>
          <a:noFill/>
          <a:ln w="28575" cap="flat" cmpd="sng">
            <a:solidFill>
              <a:srgbClr val="FFE96C"/>
            </a:solidFill>
            <a:prstDash val="solid"/>
            <a:miter/>
            <a:headEnd type="none" w="med" len="med"/>
            <a:tailEnd type="none" w="med" len="med"/>
          </a:ln>
        </p:spPr>
      </p:cxnSp>
      <p:cxnSp>
        <p:nvCxnSpPr>
          <p:cNvPr id="5" name="Shape 233"/>
          <p:cNvCxnSpPr/>
          <p:nvPr userDrawn="1"/>
        </p:nvCxnSpPr>
        <p:spPr>
          <a:xfrm>
            <a:off x="4364698" y="1173425"/>
            <a:ext cx="3614399" cy="0"/>
          </a:xfrm>
          <a:prstGeom prst="straightConnector1">
            <a:avLst/>
          </a:prstGeom>
          <a:noFill/>
          <a:ln w="28575" cap="flat" cmpd="sng">
            <a:solidFill>
              <a:srgbClr val="FFE96C"/>
            </a:solidFill>
            <a:prstDash val="solid"/>
            <a:miter/>
            <a:headEnd type="none" w="med" len="med"/>
            <a:tailEnd type="none" w="med" len="med"/>
          </a:ln>
        </p:spPr>
      </p:cxnSp>
      <p:cxnSp>
        <p:nvCxnSpPr>
          <p:cNvPr id="6" name="Shape 235"/>
          <p:cNvCxnSpPr/>
          <p:nvPr userDrawn="1"/>
        </p:nvCxnSpPr>
        <p:spPr>
          <a:xfrm>
            <a:off x="8327773" y="1173412"/>
            <a:ext cx="3614400" cy="0"/>
          </a:xfrm>
          <a:prstGeom prst="straightConnector1">
            <a:avLst/>
          </a:prstGeom>
          <a:noFill/>
          <a:ln w="28575" cap="flat" cmpd="sng">
            <a:solidFill>
              <a:srgbClr val="FFE96C"/>
            </a:solidFill>
            <a:prstDash val="solid"/>
            <a:miter/>
            <a:headEnd type="none" w="med" len="med"/>
            <a:tailEnd type="none" w="med" len="med"/>
          </a:ln>
        </p:spPr>
      </p:cxnSp>
      <p:sp>
        <p:nvSpPr>
          <p:cNvPr id="13" name="Text Placeholder 12"/>
          <p:cNvSpPr>
            <a:spLocks noGrp="1"/>
          </p:cNvSpPr>
          <p:nvPr>
            <p:ph type="body" sz="quarter" idx="10"/>
          </p:nvPr>
        </p:nvSpPr>
        <p:spPr>
          <a:xfrm>
            <a:off x="4364698"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4" name="Text Placeholder 12"/>
          <p:cNvSpPr>
            <a:spLocks noGrp="1"/>
          </p:cNvSpPr>
          <p:nvPr>
            <p:ph type="body" sz="quarter" idx="11"/>
          </p:nvPr>
        </p:nvSpPr>
        <p:spPr>
          <a:xfrm>
            <a:off x="40512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5" name="Text Placeholder 12"/>
          <p:cNvSpPr>
            <a:spLocks noGrp="1"/>
          </p:cNvSpPr>
          <p:nvPr>
            <p:ph type="body" sz="quarter" idx="12"/>
          </p:nvPr>
        </p:nvSpPr>
        <p:spPr>
          <a:xfrm>
            <a:off x="832427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7" name="Content Placeholder 16"/>
          <p:cNvSpPr>
            <a:spLocks noGrp="1"/>
          </p:cNvSpPr>
          <p:nvPr>
            <p:ph sz="quarter" idx="13"/>
          </p:nvPr>
        </p:nvSpPr>
        <p:spPr>
          <a:xfrm>
            <a:off x="405123"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9" name="Content Placeholder 16"/>
          <p:cNvSpPr>
            <a:spLocks noGrp="1"/>
          </p:cNvSpPr>
          <p:nvPr>
            <p:ph sz="quarter" idx="14"/>
          </p:nvPr>
        </p:nvSpPr>
        <p:spPr>
          <a:xfrm>
            <a:off x="4366596"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20" name="Content Placeholder 16"/>
          <p:cNvSpPr>
            <a:spLocks noGrp="1"/>
          </p:cNvSpPr>
          <p:nvPr>
            <p:ph sz="quarter" idx="15"/>
          </p:nvPr>
        </p:nvSpPr>
        <p:spPr>
          <a:xfrm>
            <a:off x="8306798" y="1333500"/>
            <a:ext cx="3635375" cy="44069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26721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_Percentage_1">
    <p:spTree>
      <p:nvGrpSpPr>
        <p:cNvPr id="1" name=""/>
        <p:cNvGrpSpPr/>
        <p:nvPr/>
      </p:nvGrpSpPr>
      <p:grpSpPr>
        <a:xfrm>
          <a:off x="0" y="0"/>
          <a:ext cx="0" cy="0"/>
          <a:chOff x="0" y="0"/>
          <a:chExt cx="0" cy="0"/>
        </a:xfrm>
      </p:grpSpPr>
      <p:sp>
        <p:nvSpPr>
          <p:cNvPr id="3" name="Shape 290"/>
          <p:cNvSpPr txBox="1">
            <a:spLocks noGrp="1"/>
          </p:cNvSpPr>
          <p:nvPr>
            <p:ph type="title"/>
          </p:nvPr>
        </p:nvSpPr>
        <p:spPr>
          <a:xfrm>
            <a:off x="637500" y="331424"/>
            <a:ext cx="5472600" cy="6050700"/>
          </a:xfrm>
          <a:prstGeom prst="rect">
            <a:avLst/>
          </a:prstGeom>
        </p:spPr>
        <p:txBody>
          <a:bodyPr lIns="91425" tIns="91425" rIns="91425" bIns="91425" anchor="ctr" anchorCtr="0"/>
          <a:lstStyle>
            <a:lvl1pPr>
              <a:defRPr sz="20000" b="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a:p>
        </p:txBody>
      </p:sp>
      <p:sp>
        <p:nvSpPr>
          <p:cNvPr id="5" name="Content Placeholder 4"/>
          <p:cNvSpPr>
            <a:spLocks noGrp="1"/>
          </p:cNvSpPr>
          <p:nvPr>
            <p:ph sz="quarter" idx="10"/>
          </p:nvPr>
        </p:nvSpPr>
        <p:spPr>
          <a:xfrm>
            <a:off x="6311900" y="331424"/>
            <a:ext cx="4876800" cy="60507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1542343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_Percentage_2">
    <p:spTree>
      <p:nvGrpSpPr>
        <p:cNvPr id="1" name=""/>
        <p:cNvGrpSpPr/>
        <p:nvPr/>
      </p:nvGrpSpPr>
      <p:grpSpPr>
        <a:xfrm>
          <a:off x="0" y="0"/>
          <a:ext cx="0" cy="0"/>
          <a:chOff x="0" y="0"/>
          <a:chExt cx="0" cy="0"/>
        </a:xfrm>
      </p:grpSpPr>
      <p:sp>
        <p:nvSpPr>
          <p:cNvPr id="3" name="Shape 327"/>
          <p:cNvSpPr txBox="1">
            <a:spLocks noGrp="1"/>
          </p:cNvSpPr>
          <p:nvPr>
            <p:ph type="title"/>
          </p:nvPr>
        </p:nvSpPr>
        <p:spPr>
          <a:xfrm>
            <a:off x="408900" y="994275"/>
            <a:ext cx="11607600" cy="5577300"/>
          </a:xfrm>
          <a:prstGeom prst="rect">
            <a:avLst/>
          </a:prstGeom>
        </p:spPr>
        <p:txBody>
          <a:bodyPr lIns="91425" tIns="91425" rIns="91425" bIns="91425" anchor="t"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4" name="Shape 328"/>
          <p:cNvSpPr txBox="1">
            <a:spLocks noGrp="1"/>
          </p:cNvSpPr>
          <p:nvPr>
            <p:ph type="body" idx="1"/>
          </p:nvPr>
        </p:nvSpPr>
        <p:spPr>
          <a:xfrm>
            <a:off x="7605825" y="4665775"/>
            <a:ext cx="3621900" cy="1869600"/>
          </a:xfrm>
          <a:prstGeom prst="rect">
            <a:avLst/>
          </a:prstGeom>
          <a:solidFill>
            <a:srgbClr val="FFE96C"/>
          </a:solidFill>
          <a:ln>
            <a:noFill/>
          </a:ln>
        </p:spPr>
        <p:txBody>
          <a:bodyPr lIns="91425" tIns="91425" rIns="91425" bIns="91425" anchor="t" anchorCtr="0"/>
          <a:lstStyle>
            <a:lvl1pPr marL="0" lvl="0" indent="0" rtl="0">
              <a:lnSpc>
                <a:spcPct val="100000"/>
              </a:lnSpc>
              <a:spcBef>
                <a:spcPts val="0"/>
              </a:spcBef>
              <a:buSzPct val="100000"/>
              <a:buNone/>
              <a:defRPr sz="2400">
                <a:solidFill>
                  <a:schemeClr val="tx1"/>
                </a:solidFill>
                <a:latin typeface="Arial" panose="020B0604020202020204" pitchFamily="34" charset="0"/>
                <a:cs typeface="Arial" panose="020B0604020202020204" pitchFamily="34" charset="0"/>
              </a:defRPr>
            </a:lvl1pPr>
            <a:lvl2pPr lvl="1" rtl="0">
              <a:lnSpc>
                <a:spcPct val="100000"/>
              </a:lnSpc>
              <a:spcBef>
                <a:spcPts val="0"/>
              </a:spcBef>
              <a:defRPr/>
            </a:lvl2pPr>
            <a:lvl3pPr lvl="2" rtl="0">
              <a:lnSpc>
                <a:spcPct val="100000"/>
              </a:lnSpc>
              <a:spcBef>
                <a:spcPts val="0"/>
              </a:spcBef>
              <a:buSzPct val="100000"/>
              <a:defRPr sz="2400"/>
            </a:lvl3pPr>
            <a:lvl4pPr lvl="3" rtl="0">
              <a:lnSpc>
                <a:spcPct val="100000"/>
              </a:lnSpc>
              <a:spcBef>
                <a:spcPts val="0"/>
              </a:spcBef>
              <a:buSzPct val="100000"/>
              <a:defRPr sz="2400"/>
            </a:lvl4pPr>
            <a:lvl5pPr lvl="4" rtl="0">
              <a:lnSpc>
                <a:spcPct val="100000"/>
              </a:lnSpc>
              <a:spcBef>
                <a:spcPts val="0"/>
              </a:spcBef>
              <a:buSzPct val="100000"/>
              <a:defRPr sz="2400"/>
            </a:lvl5pPr>
            <a:lvl6pPr lvl="5" rtl="0">
              <a:lnSpc>
                <a:spcPct val="100000"/>
              </a:lnSpc>
              <a:spcBef>
                <a:spcPts val="0"/>
              </a:spcBef>
              <a:buSzPct val="100000"/>
              <a:defRPr sz="2400"/>
            </a:lvl6pPr>
            <a:lvl7pPr lvl="6" rtl="0">
              <a:lnSpc>
                <a:spcPct val="100000"/>
              </a:lnSpc>
              <a:spcBef>
                <a:spcPts val="0"/>
              </a:spcBef>
              <a:buSzPct val="100000"/>
              <a:defRPr sz="2400"/>
            </a:lvl7pPr>
            <a:lvl8pPr lvl="7" rtl="0">
              <a:lnSpc>
                <a:spcPct val="100000"/>
              </a:lnSpc>
              <a:spcBef>
                <a:spcPts val="0"/>
              </a:spcBef>
              <a:buSzPct val="100000"/>
              <a:defRPr sz="2400"/>
            </a:lvl8pPr>
            <a:lvl9pPr lvl="8" rtl="0">
              <a:lnSpc>
                <a:spcPct val="100000"/>
              </a:lnSpc>
              <a:spcBef>
                <a:spcPts val="0"/>
              </a:spcBef>
              <a:buSzPct val="100000"/>
              <a:defRPr sz="2400"/>
            </a:lvl9pPr>
          </a:lstStyle>
          <a:p>
            <a:endParaRPr dirty="0"/>
          </a:p>
        </p:txBody>
      </p:sp>
    </p:spTree>
    <p:extLst>
      <p:ext uri="{BB962C8B-B14F-4D97-AF65-F5344CB8AC3E}">
        <p14:creationId xmlns:p14="http://schemas.microsoft.com/office/powerpoint/2010/main" val="35156940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_Percentage_3">
    <p:spTree>
      <p:nvGrpSpPr>
        <p:cNvPr id="1" name=""/>
        <p:cNvGrpSpPr/>
        <p:nvPr/>
      </p:nvGrpSpPr>
      <p:grpSpPr>
        <a:xfrm>
          <a:off x="0" y="0"/>
          <a:ext cx="0" cy="0"/>
          <a:chOff x="0" y="0"/>
          <a:chExt cx="0" cy="0"/>
        </a:xfrm>
      </p:grpSpPr>
      <p:sp>
        <p:nvSpPr>
          <p:cNvPr id="4" name="Shape 374"/>
          <p:cNvSpPr txBox="1">
            <a:spLocks noGrp="1"/>
          </p:cNvSpPr>
          <p:nvPr>
            <p:ph type="title"/>
          </p:nvPr>
        </p:nvSpPr>
        <p:spPr>
          <a:xfrm>
            <a:off x="1005125" y="679850"/>
            <a:ext cx="10316700" cy="31206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cxnSp>
        <p:nvCxnSpPr>
          <p:cNvPr id="6" name="Straight Connector 5"/>
          <p:cNvCxnSpPr/>
          <p:nvPr userDrawn="1"/>
        </p:nvCxnSpPr>
        <p:spPr>
          <a:xfrm>
            <a:off x="842288" y="4673600"/>
            <a:ext cx="10689312" cy="0"/>
          </a:xfrm>
          <a:prstGeom prst="line">
            <a:avLst/>
          </a:prstGeom>
          <a:ln w="38100">
            <a:solidFill>
              <a:srgbClr val="FFE96C"/>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1004888" y="4864100"/>
            <a:ext cx="10317162" cy="1714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7853056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ing_TP">
    <p:spTree>
      <p:nvGrpSpPr>
        <p:cNvPr id="1" name=""/>
        <p:cNvGrpSpPr/>
        <p:nvPr/>
      </p:nvGrpSpPr>
      <p:grpSpPr>
        <a:xfrm>
          <a:off x="0" y="0"/>
          <a:ext cx="0" cy="0"/>
          <a:chOff x="0" y="0"/>
          <a:chExt cx="0" cy="0"/>
        </a:xfrm>
      </p:grpSpPr>
      <p:grpSp>
        <p:nvGrpSpPr>
          <p:cNvPr id="3" name="Shape 420"/>
          <p:cNvGrpSpPr/>
          <p:nvPr userDrawn="1"/>
        </p:nvGrpSpPr>
        <p:grpSpPr>
          <a:xfrm>
            <a:off x="4100650" y="739350"/>
            <a:ext cx="4012196" cy="5592486"/>
            <a:chOff x="3162649" y="701041"/>
            <a:chExt cx="2833672" cy="3949775"/>
          </a:xfrm>
        </p:grpSpPr>
        <p:pic>
          <p:nvPicPr>
            <p:cNvPr id="4" name="Shape 4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62649" y="701041"/>
              <a:ext cx="2833672" cy="3397084"/>
            </a:xfrm>
            <a:prstGeom prst="rect">
              <a:avLst/>
            </a:prstGeom>
            <a:noFill/>
            <a:ln>
              <a:noFill/>
            </a:ln>
          </p:spPr>
        </p:pic>
        <p:pic>
          <p:nvPicPr>
            <p:cNvPr id="5" name="Shape 4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9732" y="4145260"/>
              <a:ext cx="2704537" cy="505556"/>
            </a:xfrm>
            <a:prstGeom prst="rect">
              <a:avLst/>
            </a:prstGeom>
            <a:noFill/>
            <a:ln>
              <a:noFill/>
            </a:ln>
          </p:spPr>
        </p:pic>
      </p:grpSp>
      <p:sp>
        <p:nvSpPr>
          <p:cNvPr id="6" name="Rectangle 5"/>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584091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ing_Stencil">
    <p:spTree>
      <p:nvGrpSpPr>
        <p:cNvPr id="1" name=""/>
        <p:cNvGrpSpPr/>
        <p:nvPr/>
      </p:nvGrpSpPr>
      <p:grpSpPr>
        <a:xfrm>
          <a:off x="0" y="0"/>
          <a:ext cx="0" cy="0"/>
          <a:chOff x="0" y="0"/>
          <a:chExt cx="0" cy="0"/>
        </a:xfrm>
      </p:grpSpPr>
      <p:pic>
        <p:nvPicPr>
          <p:cNvPr id="3" name="Shape 45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711216" y="872183"/>
            <a:ext cx="4769566" cy="5086363"/>
          </a:xfrm>
          <a:prstGeom prst="rect">
            <a:avLst/>
          </a:prstGeom>
          <a:noFill/>
          <a:ln>
            <a:noFill/>
          </a:ln>
        </p:spPr>
      </p:pic>
      <p:sp>
        <p:nvSpPr>
          <p:cNvPr id="5" name="Rectangle 4"/>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Shape 454"/>
          <p:cNvSpPr txBox="1"/>
          <p:nvPr userDrawn="1"/>
        </p:nvSpPr>
        <p:spPr>
          <a:xfrm>
            <a:off x="10375900" y="6554700"/>
            <a:ext cx="1752599" cy="201700"/>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Arial" panose="020B0604020202020204" pitchFamily="34" charset="0"/>
                <a:cs typeface="Arial" panose="020B0604020202020204" pitchFamily="34" charset="0"/>
              </a:rPr>
              <a:t>© WWF / Troy Fleece</a:t>
            </a:r>
          </a:p>
        </p:txBody>
      </p:sp>
    </p:spTree>
    <p:extLst>
      <p:ext uri="{BB962C8B-B14F-4D97-AF65-F5344CB8AC3E}">
        <p14:creationId xmlns:p14="http://schemas.microsoft.com/office/powerpoint/2010/main" val="29313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Percentage_2">
    <p:spTree>
      <p:nvGrpSpPr>
        <p:cNvPr id="1" name=""/>
        <p:cNvGrpSpPr/>
        <p:nvPr/>
      </p:nvGrpSpPr>
      <p:grpSpPr>
        <a:xfrm>
          <a:off x="0" y="0"/>
          <a:ext cx="0" cy="0"/>
          <a:chOff x="0" y="0"/>
          <a:chExt cx="0" cy="0"/>
        </a:xfrm>
      </p:grpSpPr>
      <p:sp>
        <p:nvSpPr>
          <p:cNvPr id="3" name="Shape 327"/>
          <p:cNvSpPr txBox="1">
            <a:spLocks noGrp="1"/>
          </p:cNvSpPr>
          <p:nvPr>
            <p:ph type="title"/>
          </p:nvPr>
        </p:nvSpPr>
        <p:spPr>
          <a:xfrm>
            <a:off x="408900" y="994275"/>
            <a:ext cx="11607600" cy="5577300"/>
          </a:xfrm>
          <a:prstGeom prst="rect">
            <a:avLst/>
          </a:prstGeom>
        </p:spPr>
        <p:txBody>
          <a:bodyPr lIns="91425" tIns="91425" rIns="91425" bIns="91425" anchor="t" anchorCtr="0"/>
          <a:lstStyle>
            <a:lvl1pPr algn="ct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4" name="Shape 328"/>
          <p:cNvSpPr txBox="1">
            <a:spLocks noGrp="1"/>
          </p:cNvSpPr>
          <p:nvPr>
            <p:ph type="body" idx="1"/>
          </p:nvPr>
        </p:nvSpPr>
        <p:spPr>
          <a:xfrm>
            <a:off x="7605825" y="4665775"/>
            <a:ext cx="3621900" cy="1869600"/>
          </a:xfrm>
          <a:prstGeom prst="rect">
            <a:avLst/>
          </a:prstGeom>
          <a:solidFill>
            <a:srgbClr val="8CC63F"/>
          </a:solidFill>
          <a:ln>
            <a:noFill/>
          </a:ln>
        </p:spPr>
        <p:txBody>
          <a:bodyPr lIns="91425" tIns="91425" rIns="91425" bIns="91425" anchor="t" anchorCtr="0"/>
          <a:lstStyle>
            <a:lvl1pPr marL="0" lvl="0" indent="0" rtl="0">
              <a:lnSpc>
                <a:spcPct val="100000"/>
              </a:lnSpc>
              <a:spcBef>
                <a:spcPts val="0"/>
              </a:spcBef>
              <a:buSzPct val="100000"/>
              <a:buNone/>
              <a:defRPr sz="2400">
                <a:latin typeface="Arial" panose="020B0604020202020204" pitchFamily="34" charset="0"/>
                <a:cs typeface="Arial" panose="020B0604020202020204" pitchFamily="34" charset="0"/>
              </a:defRPr>
            </a:lvl1pPr>
            <a:lvl2pPr lvl="1" rtl="0">
              <a:lnSpc>
                <a:spcPct val="100000"/>
              </a:lnSpc>
              <a:spcBef>
                <a:spcPts val="0"/>
              </a:spcBef>
              <a:defRPr/>
            </a:lvl2pPr>
            <a:lvl3pPr lvl="2" rtl="0">
              <a:lnSpc>
                <a:spcPct val="100000"/>
              </a:lnSpc>
              <a:spcBef>
                <a:spcPts val="0"/>
              </a:spcBef>
              <a:buSzPct val="100000"/>
              <a:defRPr sz="2400"/>
            </a:lvl3pPr>
            <a:lvl4pPr lvl="3" rtl="0">
              <a:lnSpc>
                <a:spcPct val="100000"/>
              </a:lnSpc>
              <a:spcBef>
                <a:spcPts val="0"/>
              </a:spcBef>
              <a:buSzPct val="100000"/>
              <a:defRPr sz="2400"/>
            </a:lvl4pPr>
            <a:lvl5pPr lvl="4" rtl="0">
              <a:lnSpc>
                <a:spcPct val="100000"/>
              </a:lnSpc>
              <a:spcBef>
                <a:spcPts val="0"/>
              </a:spcBef>
              <a:buSzPct val="100000"/>
              <a:defRPr sz="2400"/>
            </a:lvl5pPr>
            <a:lvl6pPr lvl="5" rtl="0">
              <a:lnSpc>
                <a:spcPct val="100000"/>
              </a:lnSpc>
              <a:spcBef>
                <a:spcPts val="0"/>
              </a:spcBef>
              <a:buSzPct val="100000"/>
              <a:defRPr sz="2400"/>
            </a:lvl6pPr>
            <a:lvl7pPr lvl="6" rtl="0">
              <a:lnSpc>
                <a:spcPct val="100000"/>
              </a:lnSpc>
              <a:spcBef>
                <a:spcPts val="0"/>
              </a:spcBef>
              <a:buSzPct val="100000"/>
              <a:defRPr sz="2400"/>
            </a:lvl7pPr>
            <a:lvl8pPr lvl="7" rtl="0">
              <a:lnSpc>
                <a:spcPct val="100000"/>
              </a:lnSpc>
              <a:spcBef>
                <a:spcPts val="0"/>
              </a:spcBef>
              <a:buSzPct val="100000"/>
              <a:defRPr sz="2400"/>
            </a:lvl8pPr>
            <a:lvl9pPr lvl="8" rtl="0">
              <a:lnSpc>
                <a:spcPct val="100000"/>
              </a:lnSpc>
              <a:spcBef>
                <a:spcPts val="0"/>
              </a:spcBef>
              <a:buSzPct val="100000"/>
              <a:defRPr sz="2400"/>
            </a:lvl9pPr>
          </a:lstStyle>
          <a:p>
            <a:endParaRPr dirty="0"/>
          </a:p>
        </p:txBody>
      </p:sp>
    </p:spTree>
    <p:extLst>
      <p:ext uri="{BB962C8B-B14F-4D97-AF65-F5344CB8AC3E}">
        <p14:creationId xmlns:p14="http://schemas.microsoft.com/office/powerpoint/2010/main" val="3680472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ding_Stencil_Custom">
    <p:spTree>
      <p:nvGrpSpPr>
        <p:cNvPr id="1" name=""/>
        <p:cNvGrpSpPr/>
        <p:nvPr/>
      </p:nvGrpSpPr>
      <p:grpSpPr>
        <a:xfrm>
          <a:off x="0" y="0"/>
          <a:ext cx="0" cy="0"/>
          <a:chOff x="0" y="0"/>
          <a:chExt cx="0" cy="0"/>
        </a:xfrm>
      </p:grpSpPr>
      <p:pic>
        <p:nvPicPr>
          <p:cNvPr id="3" name="Shape 479"/>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984816" y="1484066"/>
            <a:ext cx="6222368" cy="4132666"/>
          </a:xfrm>
          <a:prstGeom prst="rect">
            <a:avLst/>
          </a:prstGeom>
          <a:noFill/>
          <a:ln>
            <a:noFill/>
          </a:ln>
        </p:spPr>
      </p:pic>
      <p:sp>
        <p:nvSpPr>
          <p:cNvPr id="4" name="Rectangle 3"/>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520558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36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1005125" y="276700"/>
            <a:ext cx="102918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918488" y="1193800"/>
            <a:ext cx="10507425" cy="0"/>
          </a:xfrm>
          <a:prstGeom prst="line">
            <a:avLst/>
          </a:prstGeom>
          <a:ln w="38100">
            <a:solidFill>
              <a:srgbClr val="BCB9B8"/>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1004888" y="1374775"/>
            <a:ext cx="10317162"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609720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_Text &amp; Image">
    <p:spTree>
      <p:nvGrpSpPr>
        <p:cNvPr id="1" name=""/>
        <p:cNvGrpSpPr/>
        <p:nvPr/>
      </p:nvGrpSpPr>
      <p:grpSpPr>
        <a:xfrm>
          <a:off x="0" y="0"/>
          <a:ext cx="0" cy="0"/>
          <a:chOff x="0" y="0"/>
          <a:chExt cx="0" cy="0"/>
        </a:xfrm>
      </p:grpSpPr>
      <p:sp>
        <p:nvSpPr>
          <p:cNvPr id="3" name="Shape 147"/>
          <p:cNvSpPr txBox="1">
            <a:spLocks noGrp="1"/>
          </p:cNvSpPr>
          <p:nvPr>
            <p:ph type="title"/>
          </p:nvPr>
        </p:nvSpPr>
        <p:spPr>
          <a:xfrm>
            <a:off x="6137575" y="276700"/>
            <a:ext cx="5159400" cy="763500"/>
          </a:xfrm>
          <a:prstGeom prst="rect">
            <a:avLst/>
          </a:prstGeom>
          <a:noFill/>
          <a:ln>
            <a:noFill/>
          </a:ln>
        </p:spPr>
        <p:txBody>
          <a:bodyPr lIns="91425" tIns="91425" rIns="91425" bIns="91425" anchor="ctr" anchorCtr="0"/>
          <a:lstStyle>
            <a:lvl1pPr>
              <a:defRPr sz="48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5" name="Shape 149"/>
          <p:cNvCxnSpPr/>
          <p:nvPr userDrawn="1"/>
        </p:nvCxnSpPr>
        <p:spPr>
          <a:xfrm>
            <a:off x="6179125" y="1173425"/>
            <a:ext cx="5130300" cy="0"/>
          </a:xfrm>
          <a:prstGeom prst="straightConnector1">
            <a:avLst/>
          </a:prstGeom>
          <a:noFill/>
          <a:ln w="38100" cap="flat" cmpd="sng">
            <a:solidFill>
              <a:srgbClr val="BCB9B8"/>
            </a:solidFill>
            <a:prstDash val="solid"/>
            <a:miter/>
            <a:headEnd type="none" w="med" len="med"/>
            <a:tailEnd type="none" w="med" len="med"/>
          </a:ln>
        </p:spPr>
      </p:cxnSp>
      <p:sp>
        <p:nvSpPr>
          <p:cNvPr id="7" name="Picture Placeholder 6"/>
          <p:cNvSpPr>
            <a:spLocks noGrp="1"/>
          </p:cNvSpPr>
          <p:nvPr>
            <p:ph type="pic" sz="quarter" idx="10"/>
          </p:nvPr>
        </p:nvSpPr>
        <p:spPr>
          <a:xfrm>
            <a:off x="673100" y="276700"/>
            <a:ext cx="5270500" cy="6283475"/>
          </a:xfrm>
          <a:prstGeom prst="rect">
            <a:avLst/>
          </a:prstGeom>
        </p:spPr>
        <p:txBody>
          <a:bodyPr/>
          <a:lstStyle/>
          <a:p>
            <a:endParaRPr lang="en-SG"/>
          </a:p>
        </p:txBody>
      </p:sp>
      <p:sp>
        <p:nvSpPr>
          <p:cNvPr id="6" name="Text Placeholder 2"/>
          <p:cNvSpPr>
            <a:spLocks noGrp="1"/>
          </p:cNvSpPr>
          <p:nvPr>
            <p:ph type="body" sz="quarter" idx="11"/>
          </p:nvPr>
        </p:nvSpPr>
        <p:spPr>
          <a:xfrm>
            <a:off x="6179124" y="1374775"/>
            <a:ext cx="5142925" cy="518477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88697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_3 Text">
    <p:spTree>
      <p:nvGrpSpPr>
        <p:cNvPr id="1" name=""/>
        <p:cNvGrpSpPr/>
        <p:nvPr/>
      </p:nvGrpSpPr>
      <p:grpSpPr>
        <a:xfrm>
          <a:off x="0" y="0"/>
          <a:ext cx="0" cy="0"/>
          <a:chOff x="0" y="0"/>
          <a:chExt cx="0" cy="0"/>
        </a:xfrm>
      </p:grpSpPr>
      <p:cxnSp>
        <p:nvCxnSpPr>
          <p:cNvPr id="4" name="Shape 231"/>
          <p:cNvCxnSpPr/>
          <p:nvPr userDrawn="1"/>
        </p:nvCxnSpPr>
        <p:spPr>
          <a:xfrm>
            <a:off x="405123" y="1173425"/>
            <a:ext cx="3614400" cy="0"/>
          </a:xfrm>
          <a:prstGeom prst="straightConnector1">
            <a:avLst/>
          </a:prstGeom>
          <a:noFill/>
          <a:ln w="28575" cap="flat" cmpd="sng">
            <a:solidFill>
              <a:srgbClr val="BCB9B8"/>
            </a:solidFill>
            <a:prstDash val="solid"/>
            <a:miter/>
            <a:headEnd type="none" w="med" len="med"/>
            <a:tailEnd type="none" w="med" len="med"/>
          </a:ln>
        </p:spPr>
      </p:cxnSp>
      <p:cxnSp>
        <p:nvCxnSpPr>
          <p:cNvPr id="5" name="Shape 233"/>
          <p:cNvCxnSpPr/>
          <p:nvPr userDrawn="1"/>
        </p:nvCxnSpPr>
        <p:spPr>
          <a:xfrm>
            <a:off x="4364698" y="1173425"/>
            <a:ext cx="3614399" cy="0"/>
          </a:xfrm>
          <a:prstGeom prst="straightConnector1">
            <a:avLst/>
          </a:prstGeom>
          <a:noFill/>
          <a:ln w="28575" cap="flat" cmpd="sng">
            <a:solidFill>
              <a:srgbClr val="BCB9B8"/>
            </a:solidFill>
            <a:prstDash val="solid"/>
            <a:miter/>
            <a:headEnd type="none" w="med" len="med"/>
            <a:tailEnd type="none" w="med" len="med"/>
          </a:ln>
        </p:spPr>
      </p:cxnSp>
      <p:cxnSp>
        <p:nvCxnSpPr>
          <p:cNvPr id="6" name="Shape 235"/>
          <p:cNvCxnSpPr/>
          <p:nvPr userDrawn="1"/>
        </p:nvCxnSpPr>
        <p:spPr>
          <a:xfrm>
            <a:off x="8327773" y="1173412"/>
            <a:ext cx="3614400" cy="0"/>
          </a:xfrm>
          <a:prstGeom prst="straightConnector1">
            <a:avLst/>
          </a:prstGeom>
          <a:noFill/>
          <a:ln w="28575" cap="flat" cmpd="sng">
            <a:solidFill>
              <a:srgbClr val="BCB9B8"/>
            </a:solidFill>
            <a:prstDash val="solid"/>
            <a:miter/>
            <a:headEnd type="none" w="med" len="med"/>
            <a:tailEnd type="none" w="med" len="med"/>
          </a:ln>
        </p:spPr>
      </p:cxnSp>
      <p:sp>
        <p:nvSpPr>
          <p:cNvPr id="13" name="Text Placeholder 12"/>
          <p:cNvSpPr>
            <a:spLocks noGrp="1"/>
          </p:cNvSpPr>
          <p:nvPr>
            <p:ph type="body" sz="quarter" idx="10"/>
          </p:nvPr>
        </p:nvSpPr>
        <p:spPr>
          <a:xfrm>
            <a:off x="4364698"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4" name="Text Placeholder 12"/>
          <p:cNvSpPr>
            <a:spLocks noGrp="1"/>
          </p:cNvSpPr>
          <p:nvPr>
            <p:ph type="body" sz="quarter" idx="11"/>
          </p:nvPr>
        </p:nvSpPr>
        <p:spPr>
          <a:xfrm>
            <a:off x="40512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5" name="Text Placeholder 12"/>
          <p:cNvSpPr>
            <a:spLocks noGrp="1"/>
          </p:cNvSpPr>
          <p:nvPr>
            <p:ph type="body" sz="quarter" idx="12"/>
          </p:nvPr>
        </p:nvSpPr>
        <p:spPr>
          <a:xfrm>
            <a:off x="8324273" y="173564"/>
            <a:ext cx="3635375" cy="852487"/>
          </a:xfrm>
          <a:prstGeom prst="rect">
            <a:avLst/>
          </a:prstGeom>
          <a:noFill/>
          <a:ln>
            <a:noFill/>
          </a:ln>
        </p:spPr>
        <p:txBody>
          <a:bodyPr lIns="91425" tIns="91425" rIns="91425" bIns="91425" anchor="ctr" anchorCtr="0"/>
          <a:lstStyle>
            <a:lvl1pPr marL="228600" indent="-228600">
              <a:buNone/>
              <a:defRPr lang="en-US" sz="4800" i="0" u="none" strike="noStrike" cap="none" dirty="0" smtClean="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pPr>
            <a:r>
              <a:rPr lang="en-US" dirty="0"/>
              <a:t>Click to edit Master text styles</a:t>
            </a:r>
          </a:p>
        </p:txBody>
      </p:sp>
      <p:sp>
        <p:nvSpPr>
          <p:cNvPr id="17" name="Content Placeholder 16"/>
          <p:cNvSpPr>
            <a:spLocks noGrp="1"/>
          </p:cNvSpPr>
          <p:nvPr>
            <p:ph sz="quarter" idx="13"/>
          </p:nvPr>
        </p:nvSpPr>
        <p:spPr>
          <a:xfrm>
            <a:off x="405123"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9" name="Content Placeholder 16"/>
          <p:cNvSpPr>
            <a:spLocks noGrp="1"/>
          </p:cNvSpPr>
          <p:nvPr>
            <p:ph sz="quarter" idx="14"/>
          </p:nvPr>
        </p:nvSpPr>
        <p:spPr>
          <a:xfrm>
            <a:off x="4366596" y="1333500"/>
            <a:ext cx="3635375" cy="5143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20" name="Content Placeholder 16"/>
          <p:cNvSpPr>
            <a:spLocks noGrp="1"/>
          </p:cNvSpPr>
          <p:nvPr>
            <p:ph sz="quarter" idx="15"/>
          </p:nvPr>
        </p:nvSpPr>
        <p:spPr>
          <a:xfrm>
            <a:off x="8306798" y="1333500"/>
            <a:ext cx="3635375" cy="44069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Tree>
    <p:extLst>
      <p:ext uri="{BB962C8B-B14F-4D97-AF65-F5344CB8AC3E}">
        <p14:creationId xmlns:p14="http://schemas.microsoft.com/office/powerpoint/2010/main" val="31802677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_Percentage_1">
    <p:spTree>
      <p:nvGrpSpPr>
        <p:cNvPr id="1" name=""/>
        <p:cNvGrpSpPr/>
        <p:nvPr/>
      </p:nvGrpSpPr>
      <p:grpSpPr>
        <a:xfrm>
          <a:off x="0" y="0"/>
          <a:ext cx="0" cy="0"/>
          <a:chOff x="0" y="0"/>
          <a:chExt cx="0" cy="0"/>
        </a:xfrm>
      </p:grpSpPr>
      <p:sp>
        <p:nvSpPr>
          <p:cNvPr id="3" name="Shape 290"/>
          <p:cNvSpPr txBox="1">
            <a:spLocks noGrp="1"/>
          </p:cNvSpPr>
          <p:nvPr>
            <p:ph type="title"/>
          </p:nvPr>
        </p:nvSpPr>
        <p:spPr>
          <a:xfrm>
            <a:off x="637500" y="331424"/>
            <a:ext cx="5472600" cy="6050700"/>
          </a:xfrm>
          <a:prstGeom prst="rect">
            <a:avLst/>
          </a:prstGeom>
        </p:spPr>
        <p:txBody>
          <a:bodyPr lIns="91425" tIns="91425" rIns="91425" bIns="91425" anchor="ctr" anchorCtr="0"/>
          <a:lstStyle>
            <a:lvl1pPr>
              <a:defRPr sz="20000" b="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a:p>
        </p:txBody>
      </p:sp>
      <p:sp>
        <p:nvSpPr>
          <p:cNvPr id="5" name="Content Placeholder 4"/>
          <p:cNvSpPr>
            <a:spLocks noGrp="1"/>
          </p:cNvSpPr>
          <p:nvPr>
            <p:ph sz="quarter" idx="10"/>
          </p:nvPr>
        </p:nvSpPr>
        <p:spPr>
          <a:xfrm>
            <a:off x="6311900" y="331424"/>
            <a:ext cx="4876800" cy="60507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7711298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_Percentage_2">
    <p:spTree>
      <p:nvGrpSpPr>
        <p:cNvPr id="1" name=""/>
        <p:cNvGrpSpPr/>
        <p:nvPr/>
      </p:nvGrpSpPr>
      <p:grpSpPr>
        <a:xfrm>
          <a:off x="0" y="0"/>
          <a:ext cx="0" cy="0"/>
          <a:chOff x="0" y="0"/>
          <a:chExt cx="0" cy="0"/>
        </a:xfrm>
      </p:grpSpPr>
      <p:sp>
        <p:nvSpPr>
          <p:cNvPr id="3" name="Shape 327"/>
          <p:cNvSpPr txBox="1">
            <a:spLocks noGrp="1"/>
          </p:cNvSpPr>
          <p:nvPr>
            <p:ph type="title"/>
          </p:nvPr>
        </p:nvSpPr>
        <p:spPr>
          <a:xfrm>
            <a:off x="408900" y="994275"/>
            <a:ext cx="11607600" cy="5577300"/>
          </a:xfrm>
          <a:prstGeom prst="rect">
            <a:avLst/>
          </a:prstGeom>
        </p:spPr>
        <p:txBody>
          <a:bodyPr lIns="91425" tIns="91425" rIns="91425" bIns="91425" anchor="t"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sp>
        <p:nvSpPr>
          <p:cNvPr id="4" name="Shape 328"/>
          <p:cNvSpPr txBox="1">
            <a:spLocks noGrp="1"/>
          </p:cNvSpPr>
          <p:nvPr>
            <p:ph type="body" idx="1"/>
          </p:nvPr>
        </p:nvSpPr>
        <p:spPr>
          <a:xfrm>
            <a:off x="7605825" y="4665775"/>
            <a:ext cx="3621900" cy="1869600"/>
          </a:xfrm>
          <a:prstGeom prst="rect">
            <a:avLst/>
          </a:prstGeom>
          <a:solidFill>
            <a:srgbClr val="BCB9B8"/>
          </a:solidFill>
          <a:ln>
            <a:noFill/>
          </a:ln>
        </p:spPr>
        <p:txBody>
          <a:bodyPr lIns="91425" tIns="91425" rIns="91425" bIns="91425" anchor="t" anchorCtr="0"/>
          <a:lstStyle>
            <a:lvl1pPr marL="0" lvl="0" indent="0" rtl="0">
              <a:lnSpc>
                <a:spcPct val="100000"/>
              </a:lnSpc>
              <a:spcBef>
                <a:spcPts val="0"/>
              </a:spcBef>
              <a:buSzPct val="100000"/>
              <a:buNone/>
              <a:defRPr sz="2400">
                <a:solidFill>
                  <a:schemeClr val="tx1"/>
                </a:solidFill>
                <a:latin typeface="Arial" panose="020B0604020202020204" pitchFamily="34" charset="0"/>
                <a:cs typeface="Arial" panose="020B0604020202020204" pitchFamily="34" charset="0"/>
              </a:defRPr>
            </a:lvl1pPr>
            <a:lvl2pPr lvl="1" rtl="0">
              <a:lnSpc>
                <a:spcPct val="100000"/>
              </a:lnSpc>
              <a:spcBef>
                <a:spcPts val="0"/>
              </a:spcBef>
              <a:defRPr/>
            </a:lvl2pPr>
            <a:lvl3pPr lvl="2" rtl="0">
              <a:lnSpc>
                <a:spcPct val="100000"/>
              </a:lnSpc>
              <a:spcBef>
                <a:spcPts val="0"/>
              </a:spcBef>
              <a:buSzPct val="100000"/>
              <a:defRPr sz="2400"/>
            </a:lvl3pPr>
            <a:lvl4pPr lvl="3" rtl="0">
              <a:lnSpc>
                <a:spcPct val="100000"/>
              </a:lnSpc>
              <a:spcBef>
                <a:spcPts val="0"/>
              </a:spcBef>
              <a:buSzPct val="100000"/>
              <a:defRPr sz="2400"/>
            </a:lvl4pPr>
            <a:lvl5pPr lvl="4" rtl="0">
              <a:lnSpc>
                <a:spcPct val="100000"/>
              </a:lnSpc>
              <a:spcBef>
                <a:spcPts val="0"/>
              </a:spcBef>
              <a:buSzPct val="100000"/>
              <a:defRPr sz="2400"/>
            </a:lvl5pPr>
            <a:lvl6pPr lvl="5" rtl="0">
              <a:lnSpc>
                <a:spcPct val="100000"/>
              </a:lnSpc>
              <a:spcBef>
                <a:spcPts val="0"/>
              </a:spcBef>
              <a:buSzPct val="100000"/>
              <a:defRPr sz="2400"/>
            </a:lvl6pPr>
            <a:lvl7pPr lvl="6" rtl="0">
              <a:lnSpc>
                <a:spcPct val="100000"/>
              </a:lnSpc>
              <a:spcBef>
                <a:spcPts val="0"/>
              </a:spcBef>
              <a:buSzPct val="100000"/>
              <a:defRPr sz="2400"/>
            </a:lvl7pPr>
            <a:lvl8pPr lvl="7" rtl="0">
              <a:lnSpc>
                <a:spcPct val="100000"/>
              </a:lnSpc>
              <a:spcBef>
                <a:spcPts val="0"/>
              </a:spcBef>
              <a:buSzPct val="100000"/>
              <a:defRPr sz="2400"/>
            </a:lvl8pPr>
            <a:lvl9pPr lvl="8" rtl="0">
              <a:lnSpc>
                <a:spcPct val="100000"/>
              </a:lnSpc>
              <a:spcBef>
                <a:spcPts val="0"/>
              </a:spcBef>
              <a:buSzPct val="100000"/>
              <a:defRPr sz="2400"/>
            </a:lvl9pPr>
          </a:lstStyle>
          <a:p>
            <a:endParaRPr dirty="0"/>
          </a:p>
        </p:txBody>
      </p:sp>
    </p:spTree>
    <p:extLst>
      <p:ext uri="{BB962C8B-B14F-4D97-AF65-F5344CB8AC3E}">
        <p14:creationId xmlns:p14="http://schemas.microsoft.com/office/powerpoint/2010/main" val="3634216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_Percentage_3">
    <p:spTree>
      <p:nvGrpSpPr>
        <p:cNvPr id="1" name=""/>
        <p:cNvGrpSpPr/>
        <p:nvPr/>
      </p:nvGrpSpPr>
      <p:grpSpPr>
        <a:xfrm>
          <a:off x="0" y="0"/>
          <a:ext cx="0" cy="0"/>
          <a:chOff x="0" y="0"/>
          <a:chExt cx="0" cy="0"/>
        </a:xfrm>
      </p:grpSpPr>
      <p:sp>
        <p:nvSpPr>
          <p:cNvPr id="4" name="Shape 374"/>
          <p:cNvSpPr txBox="1">
            <a:spLocks noGrp="1"/>
          </p:cNvSpPr>
          <p:nvPr>
            <p:ph type="title"/>
          </p:nvPr>
        </p:nvSpPr>
        <p:spPr>
          <a:xfrm>
            <a:off x="1005125" y="679850"/>
            <a:ext cx="10316700" cy="3120600"/>
          </a:xfrm>
          <a:prstGeom prst="rect">
            <a:avLst/>
          </a:prstGeom>
        </p:spPr>
        <p:txBody>
          <a:bodyPr lIns="91425" tIns="91425" rIns="91425" bIns="91425" anchor="ctr" anchorCtr="0"/>
          <a:lstStyle>
            <a:lvl1pPr lvl="0" algn="ctr" rtl="0">
              <a:spcBef>
                <a:spcPts val="0"/>
              </a:spcBef>
              <a:buSzPct val="100000"/>
              <a:buFont typeface="Arial"/>
              <a:defRPr sz="20000" b="0">
                <a:latin typeface="WWF" panose="02000000000000000000" pitchFamily="50" charset="0"/>
                <a:ea typeface="WWF" panose="02000000000000000000" pitchFamily="50" charset="0"/>
                <a:cs typeface="Arial"/>
                <a:sym typeface="Arial"/>
              </a:defRPr>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dirty="0"/>
          </a:p>
        </p:txBody>
      </p:sp>
      <p:cxnSp>
        <p:nvCxnSpPr>
          <p:cNvPr id="6" name="Straight Connector 5"/>
          <p:cNvCxnSpPr/>
          <p:nvPr userDrawn="1"/>
        </p:nvCxnSpPr>
        <p:spPr>
          <a:xfrm>
            <a:off x="842288" y="4673600"/>
            <a:ext cx="10689312" cy="0"/>
          </a:xfrm>
          <a:prstGeom prst="line">
            <a:avLst/>
          </a:prstGeom>
          <a:ln w="38100">
            <a:solidFill>
              <a:srgbClr val="BCB9B8"/>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1004888" y="4864100"/>
            <a:ext cx="10317162" cy="1714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42068129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ding_TP">
    <p:spTree>
      <p:nvGrpSpPr>
        <p:cNvPr id="1" name=""/>
        <p:cNvGrpSpPr/>
        <p:nvPr/>
      </p:nvGrpSpPr>
      <p:grpSpPr>
        <a:xfrm>
          <a:off x="0" y="0"/>
          <a:ext cx="0" cy="0"/>
          <a:chOff x="0" y="0"/>
          <a:chExt cx="0" cy="0"/>
        </a:xfrm>
      </p:grpSpPr>
      <p:grpSp>
        <p:nvGrpSpPr>
          <p:cNvPr id="3" name="Shape 420"/>
          <p:cNvGrpSpPr/>
          <p:nvPr userDrawn="1"/>
        </p:nvGrpSpPr>
        <p:grpSpPr>
          <a:xfrm>
            <a:off x="4100650" y="739350"/>
            <a:ext cx="4012196" cy="5592486"/>
            <a:chOff x="3162649" y="701041"/>
            <a:chExt cx="2833672" cy="3949775"/>
          </a:xfrm>
        </p:grpSpPr>
        <p:pic>
          <p:nvPicPr>
            <p:cNvPr id="4" name="Shape 4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62649" y="701041"/>
              <a:ext cx="2833672" cy="3397084"/>
            </a:xfrm>
            <a:prstGeom prst="rect">
              <a:avLst/>
            </a:prstGeom>
            <a:noFill/>
            <a:ln>
              <a:noFill/>
            </a:ln>
          </p:spPr>
        </p:pic>
        <p:pic>
          <p:nvPicPr>
            <p:cNvPr id="5" name="Shape 4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9732" y="4145260"/>
              <a:ext cx="2704537" cy="505556"/>
            </a:xfrm>
            <a:prstGeom prst="rect">
              <a:avLst/>
            </a:prstGeom>
            <a:noFill/>
            <a:ln>
              <a:noFill/>
            </a:ln>
          </p:spPr>
        </p:pic>
      </p:grpSp>
      <p:sp>
        <p:nvSpPr>
          <p:cNvPr id="6" name="Rectangle 5"/>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1112226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ing_Stencil">
    <p:spTree>
      <p:nvGrpSpPr>
        <p:cNvPr id="1" name=""/>
        <p:cNvGrpSpPr/>
        <p:nvPr/>
      </p:nvGrpSpPr>
      <p:grpSpPr>
        <a:xfrm>
          <a:off x="0" y="0"/>
          <a:ext cx="0" cy="0"/>
          <a:chOff x="0" y="0"/>
          <a:chExt cx="0" cy="0"/>
        </a:xfrm>
      </p:grpSpPr>
      <p:pic>
        <p:nvPicPr>
          <p:cNvPr id="3" name="Shape 45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711216" y="872183"/>
            <a:ext cx="4769566" cy="5086363"/>
          </a:xfrm>
          <a:prstGeom prst="rect">
            <a:avLst/>
          </a:prstGeom>
          <a:noFill/>
          <a:ln>
            <a:noFill/>
          </a:ln>
        </p:spPr>
      </p:pic>
      <p:sp>
        <p:nvSpPr>
          <p:cNvPr id="5" name="Rectangle 4"/>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Shape 454"/>
          <p:cNvSpPr txBox="1"/>
          <p:nvPr userDrawn="1"/>
        </p:nvSpPr>
        <p:spPr>
          <a:xfrm>
            <a:off x="10375900" y="6554700"/>
            <a:ext cx="1752599" cy="201700"/>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Arial" panose="020B0604020202020204" pitchFamily="34" charset="0"/>
                <a:cs typeface="Arial" panose="020B0604020202020204" pitchFamily="34" charset="0"/>
              </a:rPr>
              <a:t>© WWF / Troy Fleece</a:t>
            </a:r>
          </a:p>
        </p:txBody>
      </p:sp>
    </p:spTree>
    <p:extLst>
      <p:ext uri="{BB962C8B-B14F-4D97-AF65-F5344CB8AC3E}">
        <p14:creationId xmlns:p14="http://schemas.microsoft.com/office/powerpoint/2010/main" val="260390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Percentage_3">
    <p:spTree>
      <p:nvGrpSpPr>
        <p:cNvPr id="1" name=""/>
        <p:cNvGrpSpPr/>
        <p:nvPr/>
      </p:nvGrpSpPr>
      <p:grpSpPr>
        <a:xfrm>
          <a:off x="0" y="0"/>
          <a:ext cx="0" cy="0"/>
          <a:chOff x="0" y="0"/>
          <a:chExt cx="0" cy="0"/>
        </a:xfrm>
      </p:grpSpPr>
      <p:sp>
        <p:nvSpPr>
          <p:cNvPr id="4" name="Shape 374"/>
          <p:cNvSpPr txBox="1">
            <a:spLocks noGrp="1"/>
          </p:cNvSpPr>
          <p:nvPr>
            <p:ph type="title"/>
          </p:nvPr>
        </p:nvSpPr>
        <p:spPr>
          <a:xfrm>
            <a:off x="1005125" y="679850"/>
            <a:ext cx="10316700" cy="3120600"/>
          </a:xfrm>
          <a:prstGeom prst="rect">
            <a:avLst/>
          </a:prstGeom>
        </p:spPr>
        <p:txBody>
          <a:bodyPr lIns="91425" tIns="91425" rIns="91425" bIns="91425" anchor="ctr" anchorCtr="0"/>
          <a:lstStyle>
            <a:lvl1pPr>
              <a:defRPr sz="20000" b="0" dirty="0">
                <a:latin typeface="WWF" panose="02000000000000000000" pitchFamily="50" charset="0"/>
                <a:ea typeface="WWF" panose="02000000000000000000" pitchFamily="50" charset="0"/>
                <a:cs typeface="Arial"/>
              </a:defRPr>
            </a:lvl1pPr>
          </a:lstStyle>
          <a:p>
            <a:pPr lvl="0" algn="ctr">
              <a:spcBef>
                <a:spcPts val="0"/>
              </a:spcBef>
              <a:buSzPct val="100000"/>
              <a:buFont typeface="Arial"/>
            </a:pPr>
            <a:endParaRPr dirty="0"/>
          </a:p>
        </p:txBody>
      </p:sp>
      <p:cxnSp>
        <p:nvCxnSpPr>
          <p:cNvPr id="6" name="Straight Connector 5"/>
          <p:cNvCxnSpPr/>
          <p:nvPr userDrawn="1"/>
        </p:nvCxnSpPr>
        <p:spPr>
          <a:xfrm>
            <a:off x="842288" y="4673600"/>
            <a:ext cx="10689312" cy="0"/>
          </a:xfrm>
          <a:prstGeom prst="line">
            <a:avLst/>
          </a:prstGeom>
          <a:ln w="38100">
            <a:solidFill>
              <a:srgbClr val="8CC63F"/>
            </a:solidFill>
          </a:ln>
        </p:spPr>
        <p:style>
          <a:lnRef idx="1">
            <a:schemeClr val="accent1"/>
          </a:lnRef>
          <a:fillRef idx="0">
            <a:schemeClr val="accent1"/>
          </a:fillRef>
          <a:effectRef idx="0">
            <a:schemeClr val="accent1"/>
          </a:effectRef>
          <a:fontRef idx="minor">
            <a:schemeClr val="tx1"/>
          </a:fontRef>
        </p:style>
      </p:cxnSp>
      <p:sp>
        <p:nvSpPr>
          <p:cNvPr id="7" name="Text Placeholder 4"/>
          <p:cNvSpPr>
            <a:spLocks noGrp="1"/>
          </p:cNvSpPr>
          <p:nvPr>
            <p:ph type="body" sz="quarter" idx="10"/>
          </p:nvPr>
        </p:nvSpPr>
        <p:spPr>
          <a:xfrm>
            <a:off x="1004888" y="4864100"/>
            <a:ext cx="10317162" cy="17145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2805427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ing_Stencil_Custom">
    <p:spTree>
      <p:nvGrpSpPr>
        <p:cNvPr id="1" name=""/>
        <p:cNvGrpSpPr/>
        <p:nvPr/>
      </p:nvGrpSpPr>
      <p:grpSpPr>
        <a:xfrm>
          <a:off x="0" y="0"/>
          <a:ext cx="0" cy="0"/>
          <a:chOff x="0" y="0"/>
          <a:chExt cx="0" cy="0"/>
        </a:xfrm>
      </p:grpSpPr>
      <p:pic>
        <p:nvPicPr>
          <p:cNvPr id="3" name="Shape 479"/>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2984816" y="1484066"/>
            <a:ext cx="6222368" cy="4132666"/>
          </a:xfrm>
          <a:prstGeom prst="rect">
            <a:avLst/>
          </a:prstGeom>
          <a:noFill/>
          <a:ln>
            <a:noFill/>
          </a:ln>
        </p:spPr>
      </p:pic>
      <p:sp>
        <p:nvSpPr>
          <p:cNvPr id="4" name="Rectangle 3"/>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763096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96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Title Slide_Green_Plant">
    <p:spTree>
      <p:nvGrpSpPr>
        <p:cNvPr id="1" name="Shape 24"/>
        <p:cNvGrpSpPr/>
        <p:nvPr/>
      </p:nvGrpSpPr>
      <p:grpSpPr>
        <a:xfrm>
          <a:off x="0" y="0"/>
          <a:ext cx="0" cy="0"/>
          <a:chOff x="0" y="0"/>
          <a:chExt cx="0" cy="0"/>
        </a:xfrm>
      </p:grpSpPr>
      <p:sp>
        <p:nvSpPr>
          <p:cNvPr id="11" name="Picture Placeholder 2"/>
          <p:cNvSpPr>
            <a:spLocks noGrp="1"/>
          </p:cNvSpPr>
          <p:nvPr>
            <p:ph type="pic" sz="quarter" idx="10"/>
          </p:nvPr>
        </p:nvSpPr>
        <p:spPr>
          <a:xfrm>
            <a:off x="214850" y="235324"/>
            <a:ext cx="11762838" cy="6376153"/>
          </a:xfrm>
          <a:prstGeom prst="rect">
            <a:avLst/>
          </a:prstGeom>
        </p:spPr>
        <p:txBody>
          <a:bodyPr/>
          <a:lstStyle/>
          <a:p>
            <a:endParaRPr lang="en-SG" dirty="0"/>
          </a:p>
        </p:txBody>
      </p:sp>
      <p:cxnSp>
        <p:nvCxnSpPr>
          <p:cNvPr id="29" name="Shape 29"/>
          <p:cNvCxnSpPr/>
          <p:nvPr/>
        </p:nvCxnSpPr>
        <p:spPr>
          <a:xfrm>
            <a:off x="1382050" y="4728875"/>
            <a:ext cx="4616700" cy="11100"/>
          </a:xfrm>
          <a:prstGeom prst="straightConnector1">
            <a:avLst/>
          </a:prstGeom>
          <a:noFill/>
          <a:ln w="28575" cap="flat" cmpd="sng">
            <a:solidFill>
              <a:srgbClr val="FFFFFF"/>
            </a:solidFill>
            <a:prstDash val="solid"/>
            <a:miter/>
            <a:headEnd type="none" w="med" len="med"/>
            <a:tailEnd type="none" w="med" len="med"/>
          </a:ln>
        </p:spPr>
      </p:cxnSp>
      <p:sp>
        <p:nvSpPr>
          <p:cNvPr id="30" name="Shape 30"/>
          <p:cNvSpPr txBox="1">
            <a:spLocks noGrp="1"/>
          </p:cNvSpPr>
          <p:nvPr>
            <p:ph type="title"/>
          </p:nvPr>
        </p:nvSpPr>
        <p:spPr>
          <a:xfrm>
            <a:off x="1382800" y="3965375"/>
            <a:ext cx="4615200" cy="763500"/>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FFFFFF"/>
              </a:buClr>
              <a:buSzPct val="100000"/>
              <a:buFont typeface="Arial"/>
              <a:buNone/>
              <a:defRPr sz="4800" i="0" u="none" strike="noStrike" cap="none">
                <a:solidFill>
                  <a:srgbClr val="FFFFFF"/>
                </a:solidFill>
                <a:latin typeface="WWF" panose="02000000000000000000" pitchFamily="50" charset="0"/>
                <a:ea typeface="WWF" panose="02000000000000000000" pitchFamily="50" charset="0"/>
                <a:cs typeface="Arial"/>
                <a:sym typeface="Arial"/>
              </a:defRPr>
            </a:lvl1pPr>
            <a:lvl2pPr lvl="1" indent="0" rtl="0">
              <a:spcBef>
                <a:spcPts val="0"/>
              </a:spcBef>
              <a:buClr>
                <a:srgbClr val="FFFFFF"/>
              </a:buClr>
              <a:buSzPct val="100000"/>
              <a:buFont typeface="Arial"/>
              <a:buNone/>
              <a:defRPr sz="2600">
                <a:solidFill>
                  <a:srgbClr val="FFFFFF"/>
                </a:solidFill>
                <a:latin typeface="Arial"/>
                <a:ea typeface="Arial"/>
                <a:cs typeface="Arial"/>
                <a:sym typeface="Arial"/>
              </a:defRPr>
            </a:lvl2pPr>
            <a:lvl3pPr lvl="2" indent="0" rtl="0">
              <a:spcBef>
                <a:spcPts val="0"/>
              </a:spcBef>
              <a:buClr>
                <a:srgbClr val="FFFFFF"/>
              </a:buClr>
              <a:buSzPct val="100000"/>
              <a:buFont typeface="Arial"/>
              <a:buNone/>
              <a:defRPr sz="2600">
                <a:solidFill>
                  <a:srgbClr val="FFFFFF"/>
                </a:solidFill>
                <a:latin typeface="Arial"/>
                <a:ea typeface="Arial"/>
                <a:cs typeface="Arial"/>
                <a:sym typeface="Arial"/>
              </a:defRPr>
            </a:lvl3pPr>
            <a:lvl4pPr lvl="3" indent="0" rtl="0">
              <a:spcBef>
                <a:spcPts val="0"/>
              </a:spcBef>
              <a:buClr>
                <a:srgbClr val="FFFFFF"/>
              </a:buClr>
              <a:buSzPct val="100000"/>
              <a:buFont typeface="Arial"/>
              <a:buNone/>
              <a:defRPr sz="2600">
                <a:solidFill>
                  <a:srgbClr val="FFFFFF"/>
                </a:solidFill>
                <a:latin typeface="Arial"/>
                <a:ea typeface="Arial"/>
                <a:cs typeface="Arial"/>
                <a:sym typeface="Arial"/>
              </a:defRPr>
            </a:lvl4pPr>
            <a:lvl5pPr lvl="4" indent="0" rtl="0">
              <a:spcBef>
                <a:spcPts val="0"/>
              </a:spcBef>
              <a:buClr>
                <a:srgbClr val="FFFFFF"/>
              </a:buClr>
              <a:buSzPct val="100000"/>
              <a:buFont typeface="Arial"/>
              <a:buNone/>
              <a:defRPr sz="2600">
                <a:solidFill>
                  <a:srgbClr val="FFFFFF"/>
                </a:solidFill>
                <a:latin typeface="Arial"/>
                <a:ea typeface="Arial"/>
                <a:cs typeface="Arial"/>
                <a:sym typeface="Arial"/>
              </a:defRPr>
            </a:lvl5pPr>
            <a:lvl6pPr lvl="5" indent="0" rtl="0">
              <a:spcBef>
                <a:spcPts val="0"/>
              </a:spcBef>
              <a:buClr>
                <a:srgbClr val="FFFFFF"/>
              </a:buClr>
              <a:buSzPct val="100000"/>
              <a:buFont typeface="Arial"/>
              <a:buNone/>
              <a:defRPr sz="2600">
                <a:solidFill>
                  <a:srgbClr val="FFFFFF"/>
                </a:solidFill>
                <a:latin typeface="Arial"/>
                <a:ea typeface="Arial"/>
                <a:cs typeface="Arial"/>
                <a:sym typeface="Arial"/>
              </a:defRPr>
            </a:lvl6pPr>
            <a:lvl7pPr lvl="6" indent="0" rtl="0">
              <a:spcBef>
                <a:spcPts val="0"/>
              </a:spcBef>
              <a:buClr>
                <a:srgbClr val="FFFFFF"/>
              </a:buClr>
              <a:buSzPct val="100000"/>
              <a:buFont typeface="Arial"/>
              <a:buNone/>
              <a:defRPr sz="2600">
                <a:solidFill>
                  <a:srgbClr val="FFFFFF"/>
                </a:solidFill>
                <a:latin typeface="Arial"/>
                <a:ea typeface="Arial"/>
                <a:cs typeface="Arial"/>
                <a:sym typeface="Arial"/>
              </a:defRPr>
            </a:lvl7pPr>
            <a:lvl8pPr lvl="7" indent="0" rtl="0">
              <a:spcBef>
                <a:spcPts val="0"/>
              </a:spcBef>
              <a:buClr>
                <a:srgbClr val="FFFFFF"/>
              </a:buClr>
              <a:buSzPct val="100000"/>
              <a:buFont typeface="Arial"/>
              <a:buNone/>
              <a:defRPr sz="2600">
                <a:solidFill>
                  <a:srgbClr val="FFFFFF"/>
                </a:solidFill>
                <a:latin typeface="Arial"/>
                <a:ea typeface="Arial"/>
                <a:cs typeface="Arial"/>
                <a:sym typeface="Arial"/>
              </a:defRPr>
            </a:lvl8pPr>
            <a:lvl9pPr lvl="8" indent="0" rtl="0">
              <a:spcBef>
                <a:spcPts val="0"/>
              </a:spcBef>
              <a:buClr>
                <a:srgbClr val="FFFFFF"/>
              </a:buClr>
              <a:buSzPct val="100000"/>
              <a:buFont typeface="Arial"/>
              <a:buNone/>
              <a:defRPr sz="2600">
                <a:solidFill>
                  <a:srgbClr val="FFFFFF"/>
                </a:solidFill>
                <a:latin typeface="Arial"/>
                <a:ea typeface="Arial"/>
                <a:cs typeface="Arial"/>
                <a:sym typeface="Arial"/>
              </a:defRPr>
            </a:lvl9pPr>
          </a:lstStyle>
          <a:p>
            <a:endParaRPr dirty="0"/>
          </a:p>
        </p:txBody>
      </p:sp>
      <p:sp>
        <p:nvSpPr>
          <p:cNvPr id="31" name="Shape 31"/>
          <p:cNvSpPr txBox="1">
            <a:spLocks noGrp="1"/>
          </p:cNvSpPr>
          <p:nvPr>
            <p:ph type="title" idx="2"/>
          </p:nvPr>
        </p:nvSpPr>
        <p:spPr>
          <a:xfrm>
            <a:off x="1383775" y="4729600"/>
            <a:ext cx="4559100" cy="87270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FFFFFF"/>
              </a:buClr>
              <a:buSzPct val="100000"/>
              <a:buFont typeface="Arial"/>
              <a:buNone/>
              <a:defRPr sz="2200" i="0" u="none" strike="noStrike" cap="none">
                <a:solidFill>
                  <a:srgbClr val="FFFFFF"/>
                </a:solidFill>
                <a:latin typeface="Arial"/>
                <a:ea typeface="Arial"/>
                <a:cs typeface="Arial"/>
                <a:sym typeface="Arial"/>
              </a:defRPr>
            </a:lvl1pPr>
            <a:lvl2pPr lvl="1" indent="0" rtl="0">
              <a:spcBef>
                <a:spcPts val="0"/>
              </a:spcBef>
              <a:buClr>
                <a:srgbClr val="FFFFFF"/>
              </a:buClr>
              <a:buSzPct val="100000"/>
              <a:buFont typeface="Arial"/>
              <a:buNone/>
              <a:defRPr sz="2200">
                <a:solidFill>
                  <a:srgbClr val="FFFFFF"/>
                </a:solidFill>
                <a:latin typeface="Arial"/>
                <a:ea typeface="Arial"/>
                <a:cs typeface="Arial"/>
                <a:sym typeface="Arial"/>
              </a:defRPr>
            </a:lvl2pPr>
            <a:lvl3pPr lvl="2" indent="0" rtl="0">
              <a:spcBef>
                <a:spcPts val="0"/>
              </a:spcBef>
              <a:buClr>
                <a:srgbClr val="FFFFFF"/>
              </a:buClr>
              <a:buSzPct val="100000"/>
              <a:buFont typeface="Arial"/>
              <a:buNone/>
              <a:defRPr sz="2200">
                <a:solidFill>
                  <a:srgbClr val="FFFFFF"/>
                </a:solidFill>
                <a:latin typeface="Arial"/>
                <a:ea typeface="Arial"/>
                <a:cs typeface="Arial"/>
                <a:sym typeface="Arial"/>
              </a:defRPr>
            </a:lvl3pPr>
            <a:lvl4pPr lvl="3" indent="0" rtl="0">
              <a:spcBef>
                <a:spcPts val="0"/>
              </a:spcBef>
              <a:buClr>
                <a:srgbClr val="FFFFFF"/>
              </a:buClr>
              <a:buSzPct val="100000"/>
              <a:buFont typeface="Arial"/>
              <a:buNone/>
              <a:defRPr sz="2200">
                <a:solidFill>
                  <a:srgbClr val="FFFFFF"/>
                </a:solidFill>
                <a:latin typeface="Arial"/>
                <a:ea typeface="Arial"/>
                <a:cs typeface="Arial"/>
                <a:sym typeface="Arial"/>
              </a:defRPr>
            </a:lvl4pPr>
            <a:lvl5pPr lvl="4" indent="0" rtl="0">
              <a:spcBef>
                <a:spcPts val="0"/>
              </a:spcBef>
              <a:buClr>
                <a:srgbClr val="FFFFFF"/>
              </a:buClr>
              <a:buSzPct val="100000"/>
              <a:buFont typeface="Arial"/>
              <a:buNone/>
              <a:defRPr sz="2200">
                <a:solidFill>
                  <a:srgbClr val="FFFFFF"/>
                </a:solidFill>
                <a:latin typeface="Arial"/>
                <a:ea typeface="Arial"/>
                <a:cs typeface="Arial"/>
                <a:sym typeface="Arial"/>
              </a:defRPr>
            </a:lvl5pPr>
            <a:lvl6pPr lvl="5" indent="0" rtl="0">
              <a:spcBef>
                <a:spcPts val="0"/>
              </a:spcBef>
              <a:buClr>
                <a:srgbClr val="FFFFFF"/>
              </a:buClr>
              <a:buSzPct val="100000"/>
              <a:buFont typeface="Arial"/>
              <a:buNone/>
              <a:defRPr sz="2200">
                <a:solidFill>
                  <a:srgbClr val="FFFFFF"/>
                </a:solidFill>
                <a:latin typeface="Arial"/>
                <a:ea typeface="Arial"/>
                <a:cs typeface="Arial"/>
                <a:sym typeface="Arial"/>
              </a:defRPr>
            </a:lvl6pPr>
            <a:lvl7pPr lvl="6" indent="0" rtl="0">
              <a:spcBef>
                <a:spcPts val="0"/>
              </a:spcBef>
              <a:buClr>
                <a:srgbClr val="FFFFFF"/>
              </a:buClr>
              <a:buSzPct val="100000"/>
              <a:buFont typeface="Arial"/>
              <a:buNone/>
              <a:defRPr sz="2200">
                <a:solidFill>
                  <a:srgbClr val="FFFFFF"/>
                </a:solidFill>
                <a:latin typeface="Arial"/>
                <a:ea typeface="Arial"/>
                <a:cs typeface="Arial"/>
                <a:sym typeface="Arial"/>
              </a:defRPr>
            </a:lvl7pPr>
            <a:lvl8pPr lvl="7" indent="0" rtl="0">
              <a:spcBef>
                <a:spcPts val="0"/>
              </a:spcBef>
              <a:buClr>
                <a:srgbClr val="FFFFFF"/>
              </a:buClr>
              <a:buSzPct val="100000"/>
              <a:buFont typeface="Arial"/>
              <a:buNone/>
              <a:defRPr sz="2200">
                <a:solidFill>
                  <a:srgbClr val="FFFFFF"/>
                </a:solidFill>
                <a:latin typeface="Arial"/>
                <a:ea typeface="Arial"/>
                <a:cs typeface="Arial"/>
                <a:sym typeface="Arial"/>
              </a:defRPr>
            </a:lvl8pPr>
            <a:lvl9pPr lvl="8" indent="0" rtl="0">
              <a:spcBef>
                <a:spcPts val="0"/>
              </a:spcBef>
              <a:buClr>
                <a:srgbClr val="FFFFFF"/>
              </a:buClr>
              <a:buSzPct val="100000"/>
              <a:buFont typeface="Arial"/>
              <a:buNone/>
              <a:defRPr sz="2200">
                <a:solidFill>
                  <a:srgbClr val="FFFFFF"/>
                </a:solidFill>
                <a:latin typeface="Arial"/>
                <a:ea typeface="Arial"/>
                <a:cs typeface="Arial"/>
                <a:sym typeface="Arial"/>
              </a:defRPr>
            </a:lvl9pPr>
          </a:lstStyle>
          <a:p>
            <a:endParaRPr/>
          </a:p>
        </p:txBody>
      </p:sp>
    </p:spTree>
    <p:extLst>
      <p:ext uri="{BB962C8B-B14F-4D97-AF65-F5344CB8AC3E}">
        <p14:creationId xmlns:p14="http://schemas.microsoft.com/office/powerpoint/2010/main" val="39748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ing_TP">
    <p:spTree>
      <p:nvGrpSpPr>
        <p:cNvPr id="1" name=""/>
        <p:cNvGrpSpPr/>
        <p:nvPr/>
      </p:nvGrpSpPr>
      <p:grpSpPr>
        <a:xfrm>
          <a:off x="0" y="0"/>
          <a:ext cx="0" cy="0"/>
          <a:chOff x="0" y="0"/>
          <a:chExt cx="0" cy="0"/>
        </a:xfrm>
      </p:grpSpPr>
      <p:grpSp>
        <p:nvGrpSpPr>
          <p:cNvPr id="3" name="Shape 420"/>
          <p:cNvGrpSpPr/>
          <p:nvPr userDrawn="1"/>
        </p:nvGrpSpPr>
        <p:grpSpPr>
          <a:xfrm>
            <a:off x="4100650" y="739350"/>
            <a:ext cx="4012196" cy="5592486"/>
            <a:chOff x="3162649" y="701041"/>
            <a:chExt cx="2833672" cy="3949775"/>
          </a:xfrm>
        </p:grpSpPr>
        <p:pic>
          <p:nvPicPr>
            <p:cNvPr id="4" name="Shape 4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62649" y="701041"/>
              <a:ext cx="2833672" cy="3397084"/>
            </a:xfrm>
            <a:prstGeom prst="rect">
              <a:avLst/>
            </a:prstGeom>
            <a:noFill/>
            <a:ln>
              <a:noFill/>
            </a:ln>
          </p:spPr>
        </p:pic>
        <p:pic>
          <p:nvPicPr>
            <p:cNvPr id="5" name="Shape 4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19732" y="4145260"/>
              <a:ext cx="2704537" cy="505556"/>
            </a:xfrm>
            <a:prstGeom prst="rect">
              <a:avLst/>
            </a:prstGeom>
            <a:noFill/>
            <a:ln>
              <a:noFill/>
            </a:ln>
          </p:spPr>
        </p:pic>
      </p:grpSp>
      <p:sp>
        <p:nvSpPr>
          <p:cNvPr id="6" name="Rectangle 5"/>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02280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_Stencil">
    <p:spTree>
      <p:nvGrpSpPr>
        <p:cNvPr id="1" name=""/>
        <p:cNvGrpSpPr/>
        <p:nvPr/>
      </p:nvGrpSpPr>
      <p:grpSpPr>
        <a:xfrm>
          <a:off x="0" y="0"/>
          <a:ext cx="0" cy="0"/>
          <a:chOff x="0" y="0"/>
          <a:chExt cx="0" cy="0"/>
        </a:xfrm>
      </p:grpSpPr>
      <p:pic>
        <p:nvPicPr>
          <p:cNvPr id="3" name="Shape 453"/>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3711216" y="872183"/>
            <a:ext cx="4769566" cy="5086363"/>
          </a:xfrm>
          <a:prstGeom prst="rect">
            <a:avLst/>
          </a:prstGeom>
          <a:noFill/>
          <a:ln>
            <a:noFill/>
          </a:ln>
        </p:spPr>
      </p:pic>
      <p:sp>
        <p:nvSpPr>
          <p:cNvPr id="5" name="Rectangle 4"/>
          <p:cNvSpPr/>
          <p:nvPr userDrawn="1"/>
        </p:nvSpPr>
        <p:spPr>
          <a:xfrm>
            <a:off x="11366500" y="5880100"/>
            <a:ext cx="647700" cy="749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Shape 454"/>
          <p:cNvSpPr txBox="1"/>
          <p:nvPr userDrawn="1"/>
        </p:nvSpPr>
        <p:spPr>
          <a:xfrm>
            <a:off x="10375900" y="6554700"/>
            <a:ext cx="1752599" cy="201700"/>
          </a:xfrm>
          <a:prstGeom prst="rect">
            <a:avLst/>
          </a:prstGeom>
          <a:noFill/>
          <a:ln>
            <a:noFill/>
          </a:ln>
        </p:spPr>
        <p:txBody>
          <a:bodyPr lIns="91425" tIns="91425" rIns="91425" bIns="91425" anchor="ctr" anchorCtr="0">
            <a:noAutofit/>
          </a:bodyPr>
          <a:lstStyle/>
          <a:p>
            <a:pPr lvl="0" rtl="0">
              <a:spcBef>
                <a:spcPts val="0"/>
              </a:spcBef>
              <a:buNone/>
            </a:pPr>
            <a:r>
              <a:rPr lang="en-US" sz="1200" dirty="0">
                <a:latin typeface="Arial" panose="020B0604020202020204" pitchFamily="34" charset="0"/>
                <a:cs typeface="Arial" panose="020B0604020202020204" pitchFamily="34" charset="0"/>
              </a:rPr>
              <a:t>© WWF / Troy Fleece</a:t>
            </a:r>
          </a:p>
        </p:txBody>
      </p:sp>
    </p:spTree>
    <p:extLst>
      <p:ext uri="{BB962C8B-B14F-4D97-AF65-F5344CB8AC3E}">
        <p14:creationId xmlns:p14="http://schemas.microsoft.com/office/powerpoint/2010/main" val="46245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hape 82"/>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11380099" y="5954299"/>
            <a:ext cx="578100" cy="693599"/>
          </a:xfrm>
          <a:prstGeom prst="rect">
            <a:avLst/>
          </a:prstGeom>
          <a:noFill/>
          <a:ln>
            <a:noFill/>
          </a:ln>
        </p:spPr>
      </p:pic>
      <p:sp>
        <p:nvSpPr>
          <p:cNvPr id="9" name="Shape 95"/>
          <p:cNvSpPr/>
          <p:nvPr userDrawn="1"/>
        </p:nvSpPr>
        <p:spPr>
          <a:xfrm flipH="1">
            <a:off x="0" y="0"/>
            <a:ext cx="204299" cy="6885900"/>
          </a:xfrm>
          <a:prstGeom prst="rect">
            <a:avLst/>
          </a:prstGeom>
          <a:solidFill>
            <a:srgbClr val="8CC63F"/>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9207280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hape 82"/>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11380099" y="5954299"/>
            <a:ext cx="578100" cy="693599"/>
          </a:xfrm>
          <a:prstGeom prst="rect">
            <a:avLst/>
          </a:prstGeom>
          <a:noFill/>
          <a:ln>
            <a:noFill/>
          </a:ln>
        </p:spPr>
      </p:pic>
      <p:sp>
        <p:nvSpPr>
          <p:cNvPr id="5" name="Shape 424"/>
          <p:cNvSpPr/>
          <p:nvPr userDrawn="1"/>
        </p:nvSpPr>
        <p:spPr>
          <a:xfrm flipH="1">
            <a:off x="0" y="0"/>
            <a:ext cx="204299" cy="6885900"/>
          </a:xfrm>
          <a:prstGeom prst="rect">
            <a:avLst/>
          </a:prstGeom>
          <a:solidFill>
            <a:srgbClr val="00ACCD"/>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721589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hape 82"/>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11380099" y="5954299"/>
            <a:ext cx="578100" cy="693599"/>
          </a:xfrm>
          <a:prstGeom prst="rect">
            <a:avLst/>
          </a:prstGeom>
          <a:noFill/>
          <a:ln>
            <a:noFill/>
          </a:ln>
        </p:spPr>
      </p:pic>
      <p:sp>
        <p:nvSpPr>
          <p:cNvPr id="6" name="Shape 429"/>
          <p:cNvSpPr/>
          <p:nvPr userDrawn="1"/>
        </p:nvSpPr>
        <p:spPr>
          <a:xfrm flipH="1">
            <a:off x="-1" y="0"/>
            <a:ext cx="204299" cy="6885900"/>
          </a:xfrm>
          <a:prstGeom prst="rect">
            <a:avLst/>
          </a:prstGeom>
          <a:solidFill>
            <a:srgbClr val="812990"/>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790670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hape 82"/>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11380099" y="5954299"/>
            <a:ext cx="578100" cy="693599"/>
          </a:xfrm>
          <a:prstGeom prst="rect">
            <a:avLst/>
          </a:prstGeom>
          <a:noFill/>
          <a:ln>
            <a:noFill/>
          </a:ln>
        </p:spPr>
      </p:pic>
      <p:sp>
        <p:nvSpPr>
          <p:cNvPr id="5" name="Shape 414"/>
          <p:cNvSpPr/>
          <p:nvPr userDrawn="1"/>
        </p:nvSpPr>
        <p:spPr>
          <a:xfrm flipH="1">
            <a:off x="0" y="0"/>
            <a:ext cx="204299" cy="6885900"/>
          </a:xfrm>
          <a:prstGeom prst="rect">
            <a:avLst/>
          </a:prstGeom>
          <a:solidFill>
            <a:srgbClr val="ED037C"/>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580862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hape 82"/>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11380099" y="5954299"/>
            <a:ext cx="578100" cy="693599"/>
          </a:xfrm>
          <a:prstGeom prst="rect">
            <a:avLst/>
          </a:prstGeom>
          <a:noFill/>
          <a:ln>
            <a:noFill/>
          </a:ln>
        </p:spPr>
      </p:pic>
      <p:sp>
        <p:nvSpPr>
          <p:cNvPr id="6" name="Shape 434"/>
          <p:cNvSpPr/>
          <p:nvPr userDrawn="1"/>
        </p:nvSpPr>
        <p:spPr>
          <a:xfrm flipH="1">
            <a:off x="0" y="0"/>
            <a:ext cx="204299" cy="6885900"/>
          </a:xfrm>
          <a:prstGeom prst="rect">
            <a:avLst/>
          </a:prstGeom>
          <a:solidFill>
            <a:srgbClr val="FAA61A"/>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961199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hape 82"/>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11380099" y="5954299"/>
            <a:ext cx="578100" cy="693599"/>
          </a:xfrm>
          <a:prstGeom prst="rect">
            <a:avLst/>
          </a:prstGeom>
          <a:noFill/>
          <a:ln>
            <a:noFill/>
          </a:ln>
        </p:spPr>
      </p:pic>
      <p:sp>
        <p:nvSpPr>
          <p:cNvPr id="5" name="Shape 439"/>
          <p:cNvSpPr/>
          <p:nvPr userDrawn="1"/>
        </p:nvSpPr>
        <p:spPr>
          <a:xfrm flipH="1">
            <a:off x="-1" y="0"/>
            <a:ext cx="204299" cy="6885900"/>
          </a:xfrm>
          <a:prstGeom prst="rect">
            <a:avLst/>
          </a:prstGeom>
          <a:solidFill>
            <a:srgbClr val="FFE96C"/>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92605959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hape 82"/>
          <p:cNvPicPr preferRelativeResize="0"/>
          <p:nvPr userDrawn="1"/>
        </p:nvPicPr>
        <p:blipFill rotWithShape="1">
          <a:blip r:embed="rId12" cstate="screen">
            <a:alphaModFix/>
            <a:extLst>
              <a:ext uri="{28A0092B-C50C-407E-A947-70E740481C1C}">
                <a14:useLocalDpi xmlns:a14="http://schemas.microsoft.com/office/drawing/2010/main"/>
              </a:ext>
            </a:extLst>
          </a:blip>
          <a:srcRect/>
          <a:stretch/>
        </p:blipFill>
        <p:spPr>
          <a:xfrm>
            <a:off x="11380099" y="5954299"/>
            <a:ext cx="578100" cy="693599"/>
          </a:xfrm>
          <a:prstGeom prst="rect">
            <a:avLst/>
          </a:prstGeom>
          <a:noFill/>
          <a:ln>
            <a:noFill/>
          </a:ln>
        </p:spPr>
      </p:pic>
      <p:sp>
        <p:nvSpPr>
          <p:cNvPr id="6" name="Shape 409"/>
          <p:cNvSpPr/>
          <p:nvPr userDrawn="1"/>
        </p:nvSpPr>
        <p:spPr>
          <a:xfrm flipH="1">
            <a:off x="0" y="0"/>
            <a:ext cx="204299" cy="6885900"/>
          </a:xfrm>
          <a:prstGeom prst="rect">
            <a:avLst/>
          </a:prstGeom>
          <a:solidFill>
            <a:srgbClr val="BCB9B8"/>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3121237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808740"/>
      </p:ext>
    </p:extLst>
  </p:cSld>
  <p:clrMap bg1="lt1" tx1="dk1" bg2="lt2" tx2="dk2" accent1="accent1" accent2="accent2" accent3="accent3" accent4="accent4" accent5="accent5" accent6="accent6" hlink="hlink" folHlink="folHlink"/>
  <p:sldLayoutIdLst>
    <p:sldLayoutId id="2147483744" r:id="rId1"/>
    <p:sldLayoutId id="214748374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arget="../media/image33.png" Type="http://schemas.openxmlformats.org/officeDocument/2006/relationships/image"/><Relationship Id="rId2" Target="../notesSlides/notesSlide10.xml" Type="http://schemas.openxmlformats.org/officeDocument/2006/relationships/notesSlide"/><Relationship Id="rId1" Target="../slideLayouts/slideLayout41.xml" Type="http://schemas.openxmlformats.org/officeDocument/2006/relationships/slideLayout"/><Relationship Id="rId6" Target="../media/image36.jpeg" Type="http://schemas.openxmlformats.org/officeDocument/2006/relationships/image"/><Relationship Id="rId5" Target="../media/image35.jpeg" Type="http://schemas.openxmlformats.org/officeDocument/2006/relationships/image"/><Relationship Id="rId4" Target="../media/image34.jpeg" Type="http://schemas.openxmlformats.org/officeDocument/2006/relationships/image"/></Relationships>
</file>

<file path=ppt/slides/_rels/slide11.xml.rels><?xml version="1.0" encoding="UTF-8" standalone="yes" ?><Relationships xmlns="http://schemas.openxmlformats.org/package/2006/relationships"><Relationship Id="rId8" Target="../media/image42.jpeg" Type="http://schemas.openxmlformats.org/officeDocument/2006/relationships/image"/><Relationship Id="rId3" Target="../media/image37.jpeg" Type="http://schemas.openxmlformats.org/officeDocument/2006/relationships/image"/><Relationship Id="rId7" Target="../media/image41.png" Type="http://schemas.openxmlformats.org/officeDocument/2006/relationships/image"/><Relationship Id="rId2" Target="../notesSlides/notesSlide11.xml" Type="http://schemas.openxmlformats.org/officeDocument/2006/relationships/notesSlide"/><Relationship Id="rId1" Target="../slideLayouts/slideLayout41.xml" Type="http://schemas.openxmlformats.org/officeDocument/2006/relationships/slideLayout"/><Relationship Id="rId6" Target="../media/image40.jpeg" Type="http://schemas.openxmlformats.org/officeDocument/2006/relationships/image"/><Relationship Id="rId5" Target="../media/image39.png" Type="http://schemas.openxmlformats.org/officeDocument/2006/relationships/image"/><Relationship Id="rId4" Target="../media/image38.jpeg" Type="http://schemas.openxmlformats.org/officeDocument/2006/relationships/image"/></Relationships>
</file>

<file path=ppt/slides/_rels/slide12.xml.rels><?xml version="1.0" encoding="UTF-8" standalone="yes" ?><Relationships xmlns="http://schemas.openxmlformats.org/package/2006/relationships"><Relationship Id="rId3" Target="../media/image43.jpeg" Type="http://schemas.openxmlformats.org/officeDocument/2006/relationships/image"/><Relationship Id="rId2" Target="../notesSlides/notesSlide12.xml" Type="http://schemas.openxmlformats.org/officeDocument/2006/relationships/notesSlide"/><Relationship Id="rId1" Target="../slideLayouts/slideLayout41.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arget="../media/image48.png" Type="http://schemas.openxmlformats.org/officeDocument/2006/relationships/image"/><Relationship Id="rId2" Target="../notesSlides/notesSlide16.xml" Type="http://schemas.openxmlformats.org/officeDocument/2006/relationships/notesSlide"/><Relationship Id="rId1" Target="../slideLayouts/slideLayout41.xml" Type="http://schemas.openxmlformats.org/officeDocument/2006/relationships/slideLayout"/><Relationship Id="rId5" Target="../media/image50.jpeg" Type="http://schemas.openxmlformats.org/officeDocument/2006/relationships/image"/><Relationship Id="rId4" Target="../media/image49.jpeg" Type="http://schemas.openxmlformats.org/officeDocument/2006/relationships/image"/></Relationships>
</file>

<file path=ppt/slides/_rels/slide17.xml.rels><?xml version="1.0" encoding="UTF-8" standalone="yes" ?><Relationships xmlns="http://schemas.openxmlformats.org/package/2006/relationships"><Relationship Id="rId3" Target="../media/image51.jpeg" Type="http://schemas.openxmlformats.org/officeDocument/2006/relationships/image"/><Relationship Id="rId2" Target="../notesSlides/notesSlide17.xml" Type="http://schemas.openxmlformats.org/officeDocument/2006/relationships/notesSlide"/><Relationship Id="rId1" Target="../slideLayouts/slideLayout41.xml" Type="http://schemas.openxmlformats.org/officeDocument/2006/relationships/slideLayout"/><Relationship Id="rId6" Target="../media/image54.jpeg" Type="http://schemas.openxmlformats.org/officeDocument/2006/relationships/image"/><Relationship Id="rId5" Target="../media/image53.jpeg" Type="http://schemas.openxmlformats.org/officeDocument/2006/relationships/image"/><Relationship Id="rId4" Target="../media/image52.jpeg" Type="http://schemas.openxmlformats.org/officeDocument/2006/relationships/image"/></Relationships>
</file>

<file path=ppt/slides/_rels/slide18.xml.rels><?xml version="1.0" encoding="UTF-8" standalone="yes" ?><Relationships xmlns="http://schemas.openxmlformats.org/package/2006/relationships"><Relationship Id="rId3" Target="../media/image55.jpeg" Type="http://schemas.openxmlformats.org/officeDocument/2006/relationships/image"/><Relationship Id="rId2" Target="../notesSlides/notesSlide18.xml" Type="http://schemas.openxmlformats.org/officeDocument/2006/relationships/notesSlide"/><Relationship Id="rId1" Target="../slideLayouts/slideLayout41.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56.jpeg" Type="http://schemas.openxmlformats.org/officeDocument/2006/relationships/image"/><Relationship Id="rId2" Target="../notesSlides/notesSlide19.xml" Type="http://schemas.openxmlformats.org/officeDocument/2006/relationships/notesSlide"/><Relationship Id="rId1" Target="../slideLayouts/slideLayout41.xml" Type="http://schemas.openxmlformats.org/officeDocument/2006/relationships/slideLayout"/><Relationship Id="rId4" Target="../media/image57.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arget="../media/image15.jpeg" Type="http://schemas.openxmlformats.org/officeDocument/2006/relationships/image"/><Relationship Id="rId13" Target="../media/image20.png" Type="http://schemas.openxmlformats.org/officeDocument/2006/relationships/image"/><Relationship Id="rId3" Target="../media/image10.jpeg" Type="http://schemas.openxmlformats.org/officeDocument/2006/relationships/image"/><Relationship Id="rId7" Target="../media/image14.png" Type="http://schemas.openxmlformats.org/officeDocument/2006/relationships/image"/><Relationship Id="rId12" Target="../media/image19.jpeg" Type="http://schemas.openxmlformats.org/officeDocument/2006/relationships/image"/><Relationship Id="rId2" Target="../notesSlides/notesSlide4.xml" Type="http://schemas.openxmlformats.org/officeDocument/2006/relationships/notesSlide"/><Relationship Id="rId16" Target="../media/image23.png" Type="http://schemas.openxmlformats.org/officeDocument/2006/relationships/image"/><Relationship Id="rId1" Target="../slideLayouts/slideLayout41.xml" Type="http://schemas.openxmlformats.org/officeDocument/2006/relationships/slideLayout"/><Relationship Id="rId6" Target="../media/image13.png" Type="http://schemas.openxmlformats.org/officeDocument/2006/relationships/image"/><Relationship Id="rId11" Target="../media/image18.jpeg" Type="http://schemas.openxmlformats.org/officeDocument/2006/relationships/image"/><Relationship Id="rId5" Target="../media/image12.png" Type="http://schemas.openxmlformats.org/officeDocument/2006/relationships/image"/><Relationship Id="rId15" Target="../media/image22.png" Type="http://schemas.openxmlformats.org/officeDocument/2006/relationships/image"/><Relationship Id="rId10" Target="../media/image17.png" Type="http://schemas.openxmlformats.org/officeDocument/2006/relationships/image"/><Relationship Id="rId4" Target="../media/image11.png" Type="http://schemas.openxmlformats.org/officeDocument/2006/relationships/image"/><Relationship Id="rId9" Target="../media/image16.jpeg" Type="http://schemas.openxmlformats.org/officeDocument/2006/relationships/image"/><Relationship Id="rId14" Target="../media/image21.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arget="../media/image25.png" Type="http://schemas.openxmlformats.org/officeDocument/2006/relationships/image"/><Relationship Id="rId2" Target="../notesSlides/notesSlide6.xml" Type="http://schemas.openxmlformats.org/officeDocument/2006/relationships/notesSlide"/><Relationship Id="rId1" Target="../slideLayouts/slideLayout41.xml" Type="http://schemas.openxmlformats.org/officeDocument/2006/relationships/slideLayout"/><Relationship Id="rId4" Target="../media/image26.jpeg" Type="http://schemas.openxmlformats.org/officeDocument/2006/relationships/image"/></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arget="../media/image30.png" Type="http://schemas.openxmlformats.org/officeDocument/2006/relationships/image"/><Relationship Id="rId2" Target="../notesSlides/notesSlide9.xml" Type="http://schemas.openxmlformats.org/officeDocument/2006/relationships/notesSlide"/><Relationship Id="rId1" Target="../slideLayouts/slideLayout41.xml" Type="http://schemas.openxmlformats.org/officeDocument/2006/relationships/slideLayout"/><Relationship Id="rId5" Target="../media/image32.png" Type="http://schemas.openxmlformats.org/officeDocument/2006/relationships/image"/><Relationship Id="rId4" Target="../media/image31.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FCE8806-8C5D-47F4-A42F-CCA50A8BA1D4}"/>
              </a:ext>
            </a:extLst>
          </p:cNvPr>
          <p:cNvPicPr>
            <a:picLocks noChangeAspect="1"/>
          </p:cNvPicPr>
          <p:nvPr/>
        </p:nvPicPr>
        <p:blipFill rotWithShape="1">
          <a:blip r:embed="rId3">
            <a:extLst>
              <a:ext uri="{28A0092B-C50C-407E-A947-70E740481C1C}">
                <a14:useLocalDpi xmlns:a14="http://schemas.microsoft.com/office/drawing/2010/main" val="0"/>
              </a:ext>
            </a:extLst>
          </a:blip>
          <a:srcRect t="42177" r="3665" b="7224"/>
          <a:stretch/>
        </p:blipFill>
        <p:spPr>
          <a:xfrm>
            <a:off x="199371" y="-70354"/>
            <a:ext cx="12122169" cy="6965343"/>
          </a:xfrm>
          <a:prstGeom prst="rect">
            <a:avLst/>
          </a:prstGeom>
        </p:spPr>
      </p:pic>
      <p:sp>
        <p:nvSpPr>
          <p:cNvPr id="9" name="Shape 60">
            <a:extLst>
              <a:ext uri="{FF2B5EF4-FFF2-40B4-BE49-F238E27FC236}">
                <a16:creationId xmlns:a16="http://schemas.microsoft.com/office/drawing/2014/main" id="{7CDA11E3-F21B-4E89-A348-0567BDB90967}"/>
              </a:ext>
            </a:extLst>
          </p:cNvPr>
          <p:cNvSpPr txBox="1"/>
          <p:nvPr/>
        </p:nvSpPr>
        <p:spPr>
          <a:xfrm>
            <a:off x="451434" y="3668678"/>
            <a:ext cx="5079300" cy="2981852"/>
          </a:xfrm>
          <a:prstGeom prst="rect">
            <a:avLst/>
          </a:prstGeom>
          <a:solidFill>
            <a:srgbClr val="FFE96C">
              <a:alpha val="79610"/>
            </a:srgbClr>
          </a:solidFill>
          <a:ln>
            <a:noFill/>
          </a:ln>
        </p:spPr>
        <p:txBody>
          <a:bodyPr lIns="91425" tIns="45700" rIns="91425" bIns="45700" anchor="ctr" anchorCtr="0">
            <a:noAutofit/>
          </a:bodyPr>
          <a:lstStyle/>
          <a:p>
            <a:pPr marL="0" marR="0" lvl="0" indent="0" algn="l" rtl="0">
              <a:lnSpc>
                <a:spcPct val="160000"/>
              </a:lnSpc>
              <a:spcBef>
                <a:spcPts val="0"/>
              </a:spcBef>
              <a:buClr>
                <a:schemeClr val="lt1"/>
              </a:buClr>
              <a:buFont typeface="Arial"/>
              <a:buNone/>
            </a:pPr>
            <a:endParaRPr sz="2000" b="0" i="0" u="none" strike="noStrike" cap="none" dirty="0">
              <a:solidFill>
                <a:schemeClr val="lt1"/>
              </a:solidFill>
              <a:latin typeface="Arial"/>
              <a:ea typeface="Arial"/>
              <a:cs typeface="Arial"/>
              <a:sym typeface="Arial"/>
            </a:endParaRPr>
          </a:p>
        </p:txBody>
      </p:sp>
      <p:grpSp>
        <p:nvGrpSpPr>
          <p:cNvPr id="16" name="Group 15">
            <a:extLst>
              <a:ext uri="{FF2B5EF4-FFF2-40B4-BE49-F238E27FC236}">
                <a16:creationId xmlns:a16="http://schemas.microsoft.com/office/drawing/2014/main" id="{51237D05-3E49-4124-AB34-421E2A6C4092}"/>
              </a:ext>
            </a:extLst>
          </p:cNvPr>
          <p:cNvGrpSpPr/>
          <p:nvPr/>
        </p:nvGrpSpPr>
        <p:grpSpPr>
          <a:xfrm>
            <a:off x="451434" y="3738393"/>
            <a:ext cx="4873753" cy="2842422"/>
            <a:chOff x="567460" y="3412318"/>
            <a:chExt cx="4873753" cy="2842422"/>
          </a:xfrm>
        </p:grpSpPr>
        <p:sp>
          <p:nvSpPr>
            <p:cNvPr id="10" name="Title 11">
              <a:extLst>
                <a:ext uri="{FF2B5EF4-FFF2-40B4-BE49-F238E27FC236}">
                  <a16:creationId xmlns:a16="http://schemas.microsoft.com/office/drawing/2014/main" id="{F444107C-2887-4AA8-9360-2CEA575FC9AC}"/>
                </a:ext>
              </a:extLst>
            </p:cNvPr>
            <p:cNvSpPr txBox="1">
              <a:spLocks/>
            </p:cNvSpPr>
            <p:nvPr/>
          </p:nvSpPr>
          <p:spPr>
            <a:xfrm>
              <a:off x="567460" y="3412318"/>
              <a:ext cx="4615200" cy="13761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global trade of exotic animals</a:t>
              </a:r>
              <a:endParaRPr lang="en-SG" dirty="0"/>
            </a:p>
          </p:txBody>
        </p:sp>
        <p:sp>
          <p:nvSpPr>
            <p:cNvPr id="11" name="Title 12">
              <a:extLst>
                <a:ext uri="{FF2B5EF4-FFF2-40B4-BE49-F238E27FC236}">
                  <a16:creationId xmlns:a16="http://schemas.microsoft.com/office/drawing/2014/main" id="{203FFAFF-C306-4D21-A282-E6894D4D3B22}"/>
                </a:ext>
              </a:extLst>
            </p:cNvPr>
            <p:cNvSpPr txBox="1">
              <a:spLocks/>
            </p:cNvSpPr>
            <p:nvPr/>
          </p:nvSpPr>
          <p:spPr>
            <a:xfrm>
              <a:off x="594938" y="4798179"/>
              <a:ext cx="4846275" cy="14565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dirty="0"/>
                <a:t>Overview of the scale in the European Union and Belgium</a:t>
              </a:r>
              <a:br>
                <a:rPr lang="en-US" dirty="0"/>
              </a:br>
              <a:r>
                <a:rPr lang="en-US" sz="2000" dirty="0"/>
                <a:t> </a:t>
              </a:r>
              <a:br>
                <a:rPr lang="en-US" dirty="0"/>
              </a:br>
              <a:r>
                <a:rPr lang="en-US" sz="2000" i="1" dirty="0"/>
                <a:t>Sofie Ruysschaert (WWF Belgium)</a:t>
              </a:r>
              <a:endParaRPr lang="en-SG" sz="2000" i="1" dirty="0"/>
            </a:p>
          </p:txBody>
        </p:sp>
        <p:cxnSp>
          <p:nvCxnSpPr>
            <p:cNvPr id="12" name="Shape 21">
              <a:extLst>
                <a:ext uri="{FF2B5EF4-FFF2-40B4-BE49-F238E27FC236}">
                  <a16:creationId xmlns:a16="http://schemas.microsoft.com/office/drawing/2014/main" id="{77798810-B130-4C6B-9D9C-CC3E9347D67A}"/>
                </a:ext>
              </a:extLst>
            </p:cNvPr>
            <p:cNvCxnSpPr/>
            <p:nvPr/>
          </p:nvCxnSpPr>
          <p:spPr>
            <a:xfrm>
              <a:off x="699430" y="4739156"/>
              <a:ext cx="4616700" cy="11100"/>
            </a:xfrm>
            <a:prstGeom prst="straightConnector1">
              <a:avLst/>
            </a:prstGeom>
            <a:noFill/>
            <a:ln w="28575" cap="flat" cmpd="sng">
              <a:solidFill>
                <a:schemeClr val="tx1"/>
              </a:solidFill>
              <a:prstDash val="solid"/>
              <a:miter/>
              <a:headEnd type="none" w="med" len="med"/>
              <a:tailEnd type="none" w="med" len="med"/>
            </a:ln>
          </p:spPr>
        </p:cxnSp>
      </p:grpSp>
      <p:sp>
        <p:nvSpPr>
          <p:cNvPr id="14" name="Shape 18">
            <a:extLst>
              <a:ext uri="{FF2B5EF4-FFF2-40B4-BE49-F238E27FC236}">
                <a16:creationId xmlns:a16="http://schemas.microsoft.com/office/drawing/2014/main" id="{09E17445-965A-4DF4-B251-2114A529C493}"/>
              </a:ext>
            </a:extLst>
          </p:cNvPr>
          <p:cNvSpPr txBox="1"/>
          <p:nvPr/>
        </p:nvSpPr>
        <p:spPr>
          <a:xfrm rot="-5400000">
            <a:off x="10367811" y="4962288"/>
            <a:ext cx="3350245" cy="394632"/>
          </a:xfrm>
          <a:prstGeom prst="rect">
            <a:avLst/>
          </a:prstGeom>
          <a:noFill/>
          <a:ln>
            <a:noFill/>
          </a:ln>
        </p:spPr>
        <p:txBody>
          <a:bodyPr lIns="91425" tIns="91425" rIns="91425" bIns="91425" anchor="ctr" anchorCtr="0">
            <a:noAutofit/>
          </a:bodyPr>
          <a:lstStyle/>
          <a:p>
            <a:pPr>
              <a:buClr>
                <a:schemeClr val="dk1"/>
              </a:buClr>
              <a:buSzPct val="110000"/>
            </a:pPr>
            <a:r>
              <a:rPr lang="en-GB" sz="1050" dirty="0">
                <a:solidFill>
                  <a:schemeClr val="bg2"/>
                </a:solidFill>
                <a:latin typeface="Roboto Condensed" panose="02000000000000000000"/>
              </a:rPr>
              <a:t> </a:t>
            </a:r>
            <a:r>
              <a:rPr lang="en-GB" sz="1200" dirty="0">
                <a:solidFill>
                  <a:schemeClr val="bg2"/>
                </a:solidFill>
              </a:rPr>
              <a:t>Matthew Kammerer / Creative Commons 2.0</a:t>
            </a:r>
          </a:p>
        </p:txBody>
      </p:sp>
      <p:pic>
        <p:nvPicPr>
          <p:cNvPr id="15" name="Shape 22">
            <a:extLst>
              <a:ext uri="{FF2B5EF4-FFF2-40B4-BE49-F238E27FC236}">
                <a16:creationId xmlns:a16="http://schemas.microsoft.com/office/drawing/2014/main" id="{45C8028E-C8A5-4604-8EC6-14B4B14394E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35410" y="97890"/>
            <a:ext cx="728100" cy="872700"/>
          </a:xfrm>
          <a:prstGeom prst="rect">
            <a:avLst/>
          </a:prstGeom>
          <a:noFill/>
          <a:ln>
            <a:noFill/>
          </a:ln>
        </p:spPr>
      </p:pic>
    </p:spTree>
    <p:extLst>
      <p:ext uri="{BB962C8B-B14F-4D97-AF65-F5344CB8AC3E}">
        <p14:creationId xmlns:p14="http://schemas.microsoft.com/office/powerpoint/2010/main" val="298279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3B72283C-7E04-4A07-AC42-2F2FBF2DE717}"/>
              </a:ext>
            </a:extLst>
          </p:cNvPr>
          <p:cNvSpPr txBox="1">
            <a:spLocks/>
          </p:cNvSpPr>
          <p:nvPr/>
        </p:nvSpPr>
        <p:spPr>
          <a:xfrm>
            <a:off x="611275" y="411464"/>
            <a:ext cx="7532600" cy="594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Part1: global trade of exotic animals</a:t>
            </a:r>
            <a:endParaRPr lang="en-SG" sz="3600" dirty="0">
              <a:solidFill>
                <a:schemeClr val="accent2">
                  <a:lumMod val="75000"/>
                </a:schemeClr>
              </a:solidFill>
            </a:endParaRPr>
          </a:p>
        </p:txBody>
      </p:sp>
      <p:sp>
        <p:nvSpPr>
          <p:cNvPr id="11" name="Title 11">
            <a:extLst>
              <a:ext uri="{FF2B5EF4-FFF2-40B4-BE49-F238E27FC236}">
                <a16:creationId xmlns:a16="http://schemas.microsoft.com/office/drawing/2014/main" id="{B40047BD-A8EC-4C03-966B-F64A7E403600}"/>
              </a:ext>
            </a:extLst>
          </p:cNvPr>
          <p:cNvSpPr txBox="1">
            <a:spLocks/>
          </p:cNvSpPr>
          <p:nvPr/>
        </p:nvSpPr>
        <p:spPr>
          <a:xfrm>
            <a:off x="1206897" y="1100697"/>
            <a:ext cx="4129801"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Shifting trade dynamics </a:t>
            </a:r>
          </a:p>
          <a:p>
            <a:endParaRPr lang="en-SG" dirty="0"/>
          </a:p>
        </p:txBody>
      </p:sp>
      <p:pic>
        <p:nvPicPr>
          <p:cNvPr id="7" name="Shape 907">
            <a:extLst>
              <a:ext uri="{FF2B5EF4-FFF2-40B4-BE49-F238E27FC236}">
                <a16:creationId xmlns:a16="http://schemas.microsoft.com/office/drawing/2014/main" id="{43AD7D55-D424-46DD-BC78-F73FBB7EB100}"/>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1275" y="1005877"/>
            <a:ext cx="595622" cy="594412"/>
          </a:xfrm>
          <a:prstGeom prst="rect">
            <a:avLst/>
          </a:prstGeom>
          <a:noFill/>
          <a:ln>
            <a:noFill/>
          </a:ln>
        </p:spPr>
      </p:pic>
      <p:sp>
        <p:nvSpPr>
          <p:cNvPr id="9" name="Title 11">
            <a:extLst>
              <a:ext uri="{FF2B5EF4-FFF2-40B4-BE49-F238E27FC236}">
                <a16:creationId xmlns:a16="http://schemas.microsoft.com/office/drawing/2014/main" id="{418E448B-1BDC-474C-A8B7-7D77D31C0894}"/>
              </a:ext>
            </a:extLst>
          </p:cNvPr>
          <p:cNvSpPr txBox="1">
            <a:spLocks/>
          </p:cNvSpPr>
          <p:nvPr/>
        </p:nvSpPr>
        <p:spPr>
          <a:xfrm>
            <a:off x="1437071" y="1898491"/>
            <a:ext cx="6168146" cy="8216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Globalization &amp; technology advances </a:t>
            </a:r>
            <a:r>
              <a:rPr lang="en-US" sz="2400" dirty="0">
                <a:solidFill>
                  <a:schemeClr val="tx1">
                    <a:lumMod val="65000"/>
                    <a:lumOff val="35000"/>
                  </a:schemeClr>
                </a:solidFill>
                <a:latin typeface="+mn-lt"/>
              </a:rPr>
              <a:t>~ new possibilities ~ complexity</a:t>
            </a:r>
          </a:p>
        </p:txBody>
      </p:sp>
      <p:grpSp>
        <p:nvGrpSpPr>
          <p:cNvPr id="5" name="Group 4">
            <a:extLst>
              <a:ext uri="{FF2B5EF4-FFF2-40B4-BE49-F238E27FC236}">
                <a16:creationId xmlns:a16="http://schemas.microsoft.com/office/drawing/2014/main" id="{672A2DA2-74C7-4BE2-93D2-FE044B7EA577}"/>
              </a:ext>
            </a:extLst>
          </p:cNvPr>
          <p:cNvGrpSpPr/>
          <p:nvPr/>
        </p:nvGrpSpPr>
        <p:grpSpPr>
          <a:xfrm>
            <a:off x="1366989" y="1719420"/>
            <a:ext cx="10766078" cy="4195098"/>
            <a:chOff x="1334588" y="1244048"/>
            <a:chExt cx="10766078" cy="4195098"/>
          </a:xfrm>
        </p:grpSpPr>
        <p:grpSp>
          <p:nvGrpSpPr>
            <p:cNvPr id="2" name="Group 1">
              <a:extLst>
                <a:ext uri="{FF2B5EF4-FFF2-40B4-BE49-F238E27FC236}">
                  <a16:creationId xmlns:a16="http://schemas.microsoft.com/office/drawing/2014/main" id="{92CA9BB5-2C00-47BC-B95C-A3103485C9DB}"/>
                </a:ext>
              </a:extLst>
            </p:cNvPr>
            <p:cNvGrpSpPr/>
            <p:nvPr/>
          </p:nvGrpSpPr>
          <p:grpSpPr>
            <a:xfrm>
              <a:off x="7773340" y="1244048"/>
              <a:ext cx="4327326" cy="4195098"/>
              <a:chOff x="7695226" y="919958"/>
              <a:chExt cx="4327326" cy="4195098"/>
            </a:xfrm>
          </p:grpSpPr>
          <p:pic>
            <p:nvPicPr>
              <p:cNvPr id="12" name="Picture 11">
                <a:extLst>
                  <a:ext uri="{FF2B5EF4-FFF2-40B4-BE49-F238E27FC236}">
                    <a16:creationId xmlns:a16="http://schemas.microsoft.com/office/drawing/2014/main" id="{7A926798-5F24-4443-8F8E-C59851FF7CF3}"/>
                  </a:ext>
                </a:extLst>
              </p:cNvPr>
              <p:cNvPicPr>
                <a:picLocks noChangeAspect="1"/>
              </p:cNvPicPr>
              <p:nvPr/>
            </p:nvPicPr>
            <p:blipFill>
              <a:blip r:embed="rId4"/>
              <a:stretch>
                <a:fillRect/>
              </a:stretch>
            </p:blipFill>
            <p:spPr>
              <a:xfrm>
                <a:off x="7695226" y="919958"/>
                <a:ext cx="4327326" cy="3884759"/>
              </a:xfrm>
              <a:prstGeom prst="rect">
                <a:avLst/>
              </a:prstGeom>
            </p:spPr>
          </p:pic>
          <p:sp>
            <p:nvSpPr>
              <p:cNvPr id="13" name="Title 11">
                <a:extLst>
                  <a:ext uri="{FF2B5EF4-FFF2-40B4-BE49-F238E27FC236}">
                    <a16:creationId xmlns:a16="http://schemas.microsoft.com/office/drawing/2014/main" id="{338BDCF4-85EA-474C-BC67-7626958364DE}"/>
                  </a:ext>
                </a:extLst>
              </p:cNvPr>
              <p:cNvSpPr txBox="1">
                <a:spLocks/>
              </p:cNvSpPr>
              <p:nvPr/>
            </p:nvSpPr>
            <p:spPr>
              <a:xfrm>
                <a:off x="7695226" y="4798877"/>
                <a:ext cx="1729517" cy="3161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a:t>
                </a:r>
                <a:r>
                  <a:rPr lang="en-US" sz="1400" dirty="0" err="1"/>
                  <a:t>Reino</a:t>
                </a:r>
                <a:r>
                  <a:rPr lang="en-US" sz="1400" dirty="0"/>
                  <a:t> </a:t>
                </a:r>
                <a:r>
                  <a:rPr lang="en-US" sz="1400" i="1" dirty="0"/>
                  <a:t>et al</a:t>
                </a:r>
                <a:r>
                  <a:rPr lang="en-US" sz="1400" dirty="0"/>
                  <a:t>., 2017)</a:t>
                </a:r>
              </a:p>
              <a:p>
                <a:endParaRPr lang="en-SG" sz="1400" dirty="0"/>
              </a:p>
            </p:txBody>
          </p:sp>
        </p:grpSp>
        <p:sp>
          <p:nvSpPr>
            <p:cNvPr id="20" name="Title 11">
              <a:extLst>
                <a:ext uri="{FF2B5EF4-FFF2-40B4-BE49-F238E27FC236}">
                  <a16:creationId xmlns:a16="http://schemas.microsoft.com/office/drawing/2014/main" id="{00451C59-64F9-4517-B91C-5262A36BCE1C}"/>
                </a:ext>
              </a:extLst>
            </p:cNvPr>
            <p:cNvSpPr txBox="1">
              <a:spLocks/>
            </p:cNvSpPr>
            <p:nvPr/>
          </p:nvSpPr>
          <p:spPr>
            <a:xfrm>
              <a:off x="1334588" y="2463584"/>
              <a:ext cx="6168146" cy="5222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Changing patterns</a:t>
              </a:r>
              <a:r>
                <a:rPr lang="en-US" sz="2400" dirty="0">
                  <a:solidFill>
                    <a:schemeClr val="tx1">
                      <a:lumMod val="65000"/>
                      <a:lumOff val="35000"/>
                    </a:schemeClr>
                  </a:solidFill>
                  <a:latin typeface="+mn-lt"/>
                </a:rPr>
                <a:t>: impact EU trade ban</a:t>
              </a:r>
            </a:p>
          </p:txBody>
        </p:sp>
      </p:grpSp>
      <p:grpSp>
        <p:nvGrpSpPr>
          <p:cNvPr id="6" name="Group 5">
            <a:extLst>
              <a:ext uri="{FF2B5EF4-FFF2-40B4-BE49-F238E27FC236}">
                <a16:creationId xmlns:a16="http://schemas.microsoft.com/office/drawing/2014/main" id="{1A842259-9A38-42F0-956D-BEB4B2A43BBA}"/>
              </a:ext>
            </a:extLst>
          </p:cNvPr>
          <p:cNvGrpSpPr/>
          <p:nvPr/>
        </p:nvGrpSpPr>
        <p:grpSpPr>
          <a:xfrm>
            <a:off x="611275" y="3701019"/>
            <a:ext cx="6923860" cy="3060838"/>
            <a:chOff x="325289" y="2800642"/>
            <a:chExt cx="6923860" cy="3060838"/>
          </a:xfrm>
        </p:grpSpPr>
        <p:grpSp>
          <p:nvGrpSpPr>
            <p:cNvPr id="19" name="Group 18">
              <a:extLst>
                <a:ext uri="{FF2B5EF4-FFF2-40B4-BE49-F238E27FC236}">
                  <a16:creationId xmlns:a16="http://schemas.microsoft.com/office/drawing/2014/main" id="{E07E02A4-5C73-43B8-989A-65F3474BD18D}"/>
                </a:ext>
              </a:extLst>
            </p:cNvPr>
            <p:cNvGrpSpPr/>
            <p:nvPr/>
          </p:nvGrpSpPr>
          <p:grpSpPr>
            <a:xfrm>
              <a:off x="325289" y="3685338"/>
              <a:ext cx="6793418" cy="2176142"/>
              <a:chOff x="325289" y="3685338"/>
              <a:chExt cx="6793418" cy="2176142"/>
            </a:xfrm>
          </p:grpSpPr>
          <p:grpSp>
            <p:nvGrpSpPr>
              <p:cNvPr id="3" name="Group 2">
                <a:extLst>
                  <a:ext uri="{FF2B5EF4-FFF2-40B4-BE49-F238E27FC236}">
                    <a16:creationId xmlns:a16="http://schemas.microsoft.com/office/drawing/2014/main" id="{E23158C1-87B8-4FBA-9C2A-63F35FC0C2D4}"/>
                  </a:ext>
                </a:extLst>
              </p:cNvPr>
              <p:cNvGrpSpPr/>
              <p:nvPr/>
            </p:nvGrpSpPr>
            <p:grpSpPr>
              <a:xfrm>
                <a:off x="325289" y="3697949"/>
                <a:ext cx="3319153" cy="2163531"/>
                <a:chOff x="325289" y="3697949"/>
                <a:chExt cx="3319153" cy="2163531"/>
              </a:xfrm>
            </p:grpSpPr>
            <p:pic>
              <p:nvPicPr>
                <p:cNvPr id="15" name="Picture 14">
                  <a:extLst>
                    <a:ext uri="{FF2B5EF4-FFF2-40B4-BE49-F238E27FC236}">
                      <a16:creationId xmlns:a16="http://schemas.microsoft.com/office/drawing/2014/main" id="{2466F3B6-2C8A-4222-86D4-4FC127FB420E}"/>
                    </a:ext>
                  </a:extLst>
                </p:cNvPr>
                <p:cNvPicPr>
                  <a:picLocks noChangeAspect="1"/>
                </p:cNvPicPr>
                <p:nvPr/>
              </p:nvPicPr>
              <p:blipFill>
                <a:blip r:embed="rId5"/>
                <a:stretch>
                  <a:fillRect/>
                </a:stretch>
              </p:blipFill>
              <p:spPr>
                <a:xfrm>
                  <a:off x="391964" y="3697949"/>
                  <a:ext cx="3252478" cy="1821183"/>
                </a:xfrm>
                <a:prstGeom prst="rect">
                  <a:avLst/>
                </a:prstGeom>
              </p:spPr>
            </p:pic>
            <p:sp>
              <p:nvSpPr>
                <p:cNvPr id="16" name="Rectangle 15">
                  <a:extLst>
                    <a:ext uri="{FF2B5EF4-FFF2-40B4-BE49-F238E27FC236}">
                      <a16:creationId xmlns:a16="http://schemas.microsoft.com/office/drawing/2014/main" id="{73B0336D-380E-49C4-9268-2BCD1AB3D22A}"/>
                    </a:ext>
                  </a:extLst>
                </p:cNvPr>
                <p:cNvSpPr/>
                <p:nvPr/>
              </p:nvSpPr>
              <p:spPr>
                <a:xfrm>
                  <a:off x="325289" y="5461370"/>
                  <a:ext cx="3132286" cy="400110"/>
                </a:xfrm>
                <a:prstGeom prst="rect">
                  <a:avLst/>
                </a:prstGeom>
              </p:spPr>
              <p:txBody>
                <a:bodyPr wrap="square">
                  <a:spAutoFit/>
                </a:bodyPr>
                <a:lstStyle/>
                <a:p>
                  <a:r>
                    <a:rPr lang="en-US" sz="1000" dirty="0"/>
                    <a:t>(Bleu Cross &amp; The Born Free Foundation, 2018</a:t>
                  </a:r>
                  <a:r>
                    <a:rPr lang="en-US" sz="1000" i="1" dirty="0"/>
                    <a:t>) </a:t>
                  </a:r>
                </a:p>
                <a:p>
                  <a:endParaRPr lang="en-US" sz="1000" dirty="0">
                    <a:solidFill>
                      <a:srgbClr val="FF0000"/>
                    </a:solidFill>
                  </a:endParaRPr>
                </a:p>
              </p:txBody>
            </p:sp>
          </p:grpSp>
          <p:grpSp>
            <p:nvGrpSpPr>
              <p:cNvPr id="4" name="Group 3">
                <a:extLst>
                  <a:ext uri="{FF2B5EF4-FFF2-40B4-BE49-F238E27FC236}">
                    <a16:creationId xmlns:a16="http://schemas.microsoft.com/office/drawing/2014/main" id="{5534FE11-EBDE-44B6-B6AB-EAC14F302824}"/>
                  </a:ext>
                </a:extLst>
              </p:cNvPr>
              <p:cNvGrpSpPr/>
              <p:nvPr/>
            </p:nvGrpSpPr>
            <p:grpSpPr>
              <a:xfrm>
                <a:off x="3925341" y="3685338"/>
                <a:ext cx="3193366" cy="2052707"/>
                <a:chOff x="3884358" y="3331163"/>
                <a:chExt cx="3193366" cy="2052707"/>
              </a:xfrm>
            </p:grpSpPr>
            <p:pic>
              <p:nvPicPr>
                <p:cNvPr id="17" name="Picture 16">
                  <a:extLst>
                    <a:ext uri="{FF2B5EF4-FFF2-40B4-BE49-F238E27FC236}">
                      <a16:creationId xmlns:a16="http://schemas.microsoft.com/office/drawing/2014/main" id="{EEAE3054-F368-4D46-8146-75E46A5FB646}"/>
                    </a:ext>
                  </a:extLst>
                </p:cNvPr>
                <p:cNvPicPr>
                  <a:picLocks noChangeAspect="1"/>
                </p:cNvPicPr>
                <p:nvPr/>
              </p:nvPicPr>
              <p:blipFill rotWithShape="1">
                <a:blip r:embed="rId6"/>
                <a:srcRect b="29697"/>
                <a:stretch/>
              </p:blipFill>
              <p:spPr>
                <a:xfrm>
                  <a:off x="3936379" y="3331163"/>
                  <a:ext cx="3141345" cy="1806542"/>
                </a:xfrm>
                <a:prstGeom prst="rect">
                  <a:avLst/>
                </a:prstGeom>
              </p:spPr>
            </p:pic>
            <p:sp>
              <p:nvSpPr>
                <p:cNvPr id="18" name="TextBox 17">
                  <a:extLst>
                    <a:ext uri="{FF2B5EF4-FFF2-40B4-BE49-F238E27FC236}">
                      <a16:creationId xmlns:a16="http://schemas.microsoft.com/office/drawing/2014/main" id="{965ECD03-E1D4-4794-B0F7-3E1CF04B461F}"/>
                    </a:ext>
                  </a:extLst>
                </p:cNvPr>
                <p:cNvSpPr txBox="1"/>
                <p:nvPr/>
              </p:nvSpPr>
              <p:spPr>
                <a:xfrm>
                  <a:off x="3884358" y="5137649"/>
                  <a:ext cx="1642717" cy="246221"/>
                </a:xfrm>
                <a:prstGeom prst="rect">
                  <a:avLst/>
                </a:prstGeom>
                <a:noFill/>
              </p:spPr>
              <p:txBody>
                <a:bodyPr wrap="square" rtlCol="0">
                  <a:spAutoFit/>
                </a:bodyPr>
                <a:lstStyle/>
                <a:p>
                  <a:r>
                    <a:rPr lang="en-GB" sz="1000" dirty="0"/>
                    <a:t>(Lockwood </a:t>
                  </a:r>
                  <a:r>
                    <a:rPr lang="en-GB" sz="1000" i="1" dirty="0"/>
                    <a:t>et al</a:t>
                  </a:r>
                  <a:r>
                    <a:rPr lang="en-GB" sz="1000" dirty="0"/>
                    <a:t>., 2019)</a:t>
                  </a:r>
                </a:p>
              </p:txBody>
            </p:sp>
          </p:grpSp>
        </p:grpSp>
        <p:sp>
          <p:nvSpPr>
            <p:cNvPr id="21" name="Title 11">
              <a:extLst>
                <a:ext uri="{FF2B5EF4-FFF2-40B4-BE49-F238E27FC236}">
                  <a16:creationId xmlns:a16="http://schemas.microsoft.com/office/drawing/2014/main" id="{874E6A6F-48D5-44D5-BABC-D32FC763C097}"/>
                </a:ext>
              </a:extLst>
            </p:cNvPr>
            <p:cNvSpPr txBox="1">
              <a:spLocks/>
            </p:cNvSpPr>
            <p:nvPr/>
          </p:nvSpPr>
          <p:spPr>
            <a:xfrm>
              <a:off x="1081003" y="2800642"/>
              <a:ext cx="6168146" cy="7825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Changing markets: </a:t>
              </a:r>
              <a:r>
                <a:rPr lang="en-US" sz="2400" dirty="0">
                  <a:solidFill>
                    <a:schemeClr val="tx1">
                      <a:lumMod val="65000"/>
                      <a:lumOff val="35000"/>
                    </a:schemeClr>
                  </a:solidFill>
                  <a:latin typeface="+mn-lt"/>
                </a:rPr>
                <a:t>fairs, websites and social media</a:t>
              </a:r>
            </a:p>
          </p:txBody>
        </p:sp>
      </p:grpSp>
    </p:spTree>
    <p:extLst>
      <p:ext uri="{BB962C8B-B14F-4D97-AF65-F5344CB8AC3E}">
        <p14:creationId xmlns:p14="http://schemas.microsoft.com/office/powerpoint/2010/main" val="35915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52C8BE3-66FC-4086-98BD-D34A0193BDB0}"/>
              </a:ext>
            </a:extLst>
          </p:cNvPr>
          <p:cNvGrpSpPr/>
          <p:nvPr/>
        </p:nvGrpSpPr>
        <p:grpSpPr>
          <a:xfrm>
            <a:off x="1013093" y="1130779"/>
            <a:ext cx="10771015" cy="5082580"/>
            <a:chOff x="1013093" y="1130779"/>
            <a:chExt cx="10771015" cy="5082580"/>
          </a:xfrm>
        </p:grpSpPr>
        <p:grpSp>
          <p:nvGrpSpPr>
            <p:cNvPr id="3" name="Group 2">
              <a:extLst>
                <a:ext uri="{FF2B5EF4-FFF2-40B4-BE49-F238E27FC236}">
                  <a16:creationId xmlns:a16="http://schemas.microsoft.com/office/drawing/2014/main" id="{E6370349-4340-4B0F-9947-E874707BB02B}"/>
                </a:ext>
              </a:extLst>
            </p:cNvPr>
            <p:cNvGrpSpPr/>
            <p:nvPr/>
          </p:nvGrpSpPr>
          <p:grpSpPr>
            <a:xfrm>
              <a:off x="1013093" y="1979206"/>
              <a:ext cx="5720729" cy="4234153"/>
              <a:chOff x="1013093" y="1979206"/>
              <a:chExt cx="5720729" cy="4234153"/>
            </a:xfrm>
          </p:grpSpPr>
          <p:pic>
            <p:nvPicPr>
              <p:cNvPr id="7" name="Picture 6">
                <a:extLst>
                  <a:ext uri="{FF2B5EF4-FFF2-40B4-BE49-F238E27FC236}">
                    <a16:creationId xmlns:a16="http://schemas.microsoft.com/office/drawing/2014/main" id="{8265EB63-8717-423C-9498-2FA17606BAE3}"/>
                  </a:ext>
                </a:extLst>
              </p:cNvPr>
              <p:cNvPicPr>
                <a:picLocks noChangeAspect="1"/>
              </p:cNvPicPr>
              <p:nvPr/>
            </p:nvPicPr>
            <p:blipFill rotWithShape="1">
              <a:blip r:embed="rId3"/>
              <a:srcRect t="865"/>
              <a:stretch/>
            </p:blipFill>
            <p:spPr>
              <a:xfrm>
                <a:off x="1013093" y="1979206"/>
                <a:ext cx="5720729" cy="3894347"/>
              </a:xfrm>
              <a:prstGeom prst="rect">
                <a:avLst/>
              </a:prstGeom>
            </p:spPr>
          </p:pic>
          <p:sp>
            <p:nvSpPr>
              <p:cNvPr id="17" name="Rectangle 16">
                <a:extLst>
                  <a:ext uri="{FF2B5EF4-FFF2-40B4-BE49-F238E27FC236}">
                    <a16:creationId xmlns:a16="http://schemas.microsoft.com/office/drawing/2014/main" id="{B434B8CA-3050-4E36-90EC-25B87AF3A1E6}"/>
                  </a:ext>
                </a:extLst>
              </p:cNvPr>
              <p:cNvSpPr/>
              <p:nvPr/>
            </p:nvSpPr>
            <p:spPr>
              <a:xfrm>
                <a:off x="1013093" y="5905582"/>
                <a:ext cx="2270109" cy="307777"/>
              </a:xfrm>
              <a:prstGeom prst="rect">
                <a:avLst/>
              </a:prstGeom>
            </p:spPr>
            <p:txBody>
              <a:bodyPr wrap="none">
                <a:spAutoFit/>
              </a:bodyPr>
              <a:lstStyle/>
              <a:p>
                <a:r>
                  <a:rPr lang="en-US" sz="1400" dirty="0"/>
                  <a:t>(World Bank Group, 2019)</a:t>
                </a:r>
              </a:p>
            </p:txBody>
          </p:sp>
        </p:grpSp>
        <p:sp>
          <p:nvSpPr>
            <p:cNvPr id="5" name="Title 11">
              <a:extLst>
                <a:ext uri="{FF2B5EF4-FFF2-40B4-BE49-F238E27FC236}">
                  <a16:creationId xmlns:a16="http://schemas.microsoft.com/office/drawing/2014/main" id="{EE27E4F9-F942-44AA-955B-03FAF4E732B1}"/>
                </a:ext>
              </a:extLst>
            </p:cNvPr>
            <p:cNvSpPr txBox="1">
              <a:spLocks/>
            </p:cNvSpPr>
            <p:nvPr/>
          </p:nvSpPr>
          <p:spPr>
            <a:xfrm>
              <a:off x="6096000" y="1130779"/>
              <a:ext cx="5688108" cy="9368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sz="2400" dirty="0">
                  <a:latin typeface="+mn-lt"/>
                </a:rPr>
                <a:t>Increasing environmental and socio-economic </a:t>
              </a:r>
              <a:r>
                <a:rPr lang="en-US" sz="2400" b="1" dirty="0">
                  <a:latin typeface="+mn-lt"/>
                </a:rPr>
                <a:t>impact</a:t>
              </a:r>
              <a:r>
                <a:rPr lang="en-US" sz="2400" dirty="0">
                  <a:latin typeface="+mn-lt"/>
                </a:rPr>
                <a:t> at significant </a:t>
              </a:r>
              <a:r>
                <a:rPr lang="en-US" sz="2400" b="1" dirty="0">
                  <a:latin typeface="+mn-lt"/>
                </a:rPr>
                <a:t>costs </a:t>
              </a:r>
              <a:endParaRPr lang="en-SG" b="1" dirty="0"/>
            </a:p>
          </p:txBody>
        </p:sp>
      </p:grpSp>
      <p:sp>
        <p:nvSpPr>
          <p:cNvPr id="8" name="Title 11">
            <a:extLst>
              <a:ext uri="{FF2B5EF4-FFF2-40B4-BE49-F238E27FC236}">
                <a16:creationId xmlns:a16="http://schemas.microsoft.com/office/drawing/2014/main" id="{3B72283C-7E04-4A07-AC42-2F2FBF2DE717}"/>
              </a:ext>
            </a:extLst>
          </p:cNvPr>
          <p:cNvSpPr txBox="1">
            <a:spLocks/>
          </p:cNvSpPr>
          <p:nvPr/>
        </p:nvSpPr>
        <p:spPr>
          <a:xfrm>
            <a:off x="611275" y="411464"/>
            <a:ext cx="7480102" cy="6331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Part1: global trade of exotic animals</a:t>
            </a:r>
            <a:endParaRPr lang="en-SG" sz="3600" dirty="0">
              <a:solidFill>
                <a:schemeClr val="accent2">
                  <a:lumMod val="75000"/>
                </a:schemeClr>
              </a:solidFill>
            </a:endParaRPr>
          </a:p>
        </p:txBody>
      </p:sp>
      <p:sp>
        <p:nvSpPr>
          <p:cNvPr id="11" name="Title 11">
            <a:extLst>
              <a:ext uri="{FF2B5EF4-FFF2-40B4-BE49-F238E27FC236}">
                <a16:creationId xmlns:a16="http://schemas.microsoft.com/office/drawing/2014/main" id="{B40047BD-A8EC-4C03-966B-F64A7E403600}"/>
              </a:ext>
            </a:extLst>
          </p:cNvPr>
          <p:cNvSpPr txBox="1">
            <a:spLocks/>
          </p:cNvSpPr>
          <p:nvPr/>
        </p:nvSpPr>
        <p:spPr>
          <a:xfrm>
            <a:off x="1898123" y="1174370"/>
            <a:ext cx="4295130" cy="6331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Why should we care?</a:t>
            </a:r>
          </a:p>
          <a:p>
            <a:endParaRPr lang="en-US" sz="2800" dirty="0">
              <a:latin typeface="+mn-lt"/>
            </a:endParaRPr>
          </a:p>
          <a:p>
            <a:endParaRPr lang="en-SG" dirty="0"/>
          </a:p>
        </p:txBody>
      </p:sp>
      <p:pic>
        <p:nvPicPr>
          <p:cNvPr id="9" name="Picture 8">
            <a:extLst>
              <a:ext uri="{FF2B5EF4-FFF2-40B4-BE49-F238E27FC236}">
                <a16:creationId xmlns:a16="http://schemas.microsoft.com/office/drawing/2014/main" id="{A3A255CD-E04B-47A6-BD23-EC65E34A8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75" y="1024119"/>
            <a:ext cx="1247629" cy="812305"/>
          </a:xfrm>
          <a:prstGeom prst="rect">
            <a:avLst/>
          </a:prstGeom>
        </p:spPr>
      </p:pic>
      <p:grpSp>
        <p:nvGrpSpPr>
          <p:cNvPr id="2" name="Group 1">
            <a:extLst>
              <a:ext uri="{FF2B5EF4-FFF2-40B4-BE49-F238E27FC236}">
                <a16:creationId xmlns:a16="http://schemas.microsoft.com/office/drawing/2014/main" id="{374F4476-7704-47DB-97A8-B38D53576259}"/>
              </a:ext>
            </a:extLst>
          </p:cNvPr>
          <p:cNvGrpSpPr/>
          <p:nvPr/>
        </p:nvGrpSpPr>
        <p:grpSpPr>
          <a:xfrm>
            <a:off x="3873457" y="2005319"/>
            <a:ext cx="8318543" cy="2661128"/>
            <a:chOff x="3873457" y="2005319"/>
            <a:chExt cx="8318543" cy="2661128"/>
          </a:xfrm>
        </p:grpSpPr>
        <p:grpSp>
          <p:nvGrpSpPr>
            <p:cNvPr id="21" name="Group 20">
              <a:extLst>
                <a:ext uri="{FF2B5EF4-FFF2-40B4-BE49-F238E27FC236}">
                  <a16:creationId xmlns:a16="http://schemas.microsoft.com/office/drawing/2014/main" id="{E3BD0148-9AC9-497A-A3DF-2957BF2AEC92}"/>
                </a:ext>
              </a:extLst>
            </p:cNvPr>
            <p:cNvGrpSpPr/>
            <p:nvPr/>
          </p:nvGrpSpPr>
          <p:grpSpPr>
            <a:xfrm>
              <a:off x="6923108" y="2666264"/>
              <a:ext cx="5268892" cy="1636898"/>
              <a:chOff x="6873769" y="2833810"/>
              <a:chExt cx="5268892" cy="1636898"/>
            </a:xfrm>
          </p:grpSpPr>
          <p:pic>
            <p:nvPicPr>
              <p:cNvPr id="19" name="Picture 18">
                <a:extLst>
                  <a:ext uri="{FF2B5EF4-FFF2-40B4-BE49-F238E27FC236}">
                    <a16:creationId xmlns:a16="http://schemas.microsoft.com/office/drawing/2014/main" id="{DC72FC0A-1C66-4954-8281-0367B6B44DD0}"/>
                  </a:ext>
                </a:extLst>
              </p:cNvPr>
              <p:cNvPicPr>
                <a:picLocks noChangeAspect="1"/>
              </p:cNvPicPr>
              <p:nvPr/>
            </p:nvPicPr>
            <p:blipFill rotWithShape="1">
              <a:blip r:embed="rId5"/>
              <a:srcRect l="13600" t="-635" r="13730" b="22177"/>
              <a:stretch/>
            </p:blipFill>
            <p:spPr>
              <a:xfrm>
                <a:off x="6873769" y="2833810"/>
                <a:ext cx="5145827" cy="1447381"/>
              </a:xfrm>
              <a:prstGeom prst="rect">
                <a:avLst/>
              </a:prstGeom>
            </p:spPr>
          </p:pic>
          <p:sp>
            <p:nvSpPr>
              <p:cNvPr id="20" name="Rectangle 19">
                <a:extLst>
                  <a:ext uri="{FF2B5EF4-FFF2-40B4-BE49-F238E27FC236}">
                    <a16:creationId xmlns:a16="http://schemas.microsoft.com/office/drawing/2014/main" id="{C1CFFB4B-0854-46E5-A550-6FA288BD0690}"/>
                  </a:ext>
                </a:extLst>
              </p:cNvPr>
              <p:cNvSpPr/>
              <p:nvPr/>
            </p:nvSpPr>
            <p:spPr>
              <a:xfrm>
                <a:off x="10323919" y="4091673"/>
                <a:ext cx="1818742" cy="379035"/>
              </a:xfrm>
              <a:prstGeom prst="rect">
                <a:avLst/>
              </a:prstGeom>
            </p:spPr>
            <p:txBody>
              <a:bodyPr wrap="none">
                <a:spAutoFit/>
              </a:bodyPr>
              <a:lstStyle/>
              <a:p>
                <a:r>
                  <a:rPr lang="en-US" sz="1400" dirty="0"/>
                  <a:t>(Can </a:t>
                </a:r>
                <a:r>
                  <a:rPr lang="en-US" sz="1400" i="1" dirty="0"/>
                  <a:t>et al</a:t>
                </a:r>
                <a:r>
                  <a:rPr lang="en-US" sz="1400" dirty="0"/>
                  <a:t>,. 2019) </a:t>
                </a:r>
                <a:endParaRPr lang="en-US" sz="1400" dirty="0">
                  <a:solidFill>
                    <a:srgbClr val="FF0000"/>
                  </a:solidFill>
                </a:endParaRPr>
              </a:p>
            </p:txBody>
          </p:sp>
        </p:grpSp>
        <p:grpSp>
          <p:nvGrpSpPr>
            <p:cNvPr id="38" name="Group 37">
              <a:extLst>
                <a:ext uri="{FF2B5EF4-FFF2-40B4-BE49-F238E27FC236}">
                  <a16:creationId xmlns:a16="http://schemas.microsoft.com/office/drawing/2014/main" id="{0B11F623-D91B-41A2-8E7D-E699BC9094B1}"/>
                </a:ext>
              </a:extLst>
            </p:cNvPr>
            <p:cNvGrpSpPr/>
            <p:nvPr/>
          </p:nvGrpSpPr>
          <p:grpSpPr>
            <a:xfrm>
              <a:off x="3873457" y="2005319"/>
              <a:ext cx="7757725" cy="2661128"/>
              <a:chOff x="3873457" y="2005319"/>
              <a:chExt cx="7757725" cy="2661128"/>
            </a:xfrm>
          </p:grpSpPr>
          <p:grpSp>
            <p:nvGrpSpPr>
              <p:cNvPr id="37" name="Group 36">
                <a:extLst>
                  <a:ext uri="{FF2B5EF4-FFF2-40B4-BE49-F238E27FC236}">
                    <a16:creationId xmlns:a16="http://schemas.microsoft.com/office/drawing/2014/main" id="{4A73E764-8389-4EF7-B779-2F6E4010B7B9}"/>
                  </a:ext>
                </a:extLst>
              </p:cNvPr>
              <p:cNvGrpSpPr/>
              <p:nvPr/>
            </p:nvGrpSpPr>
            <p:grpSpPr>
              <a:xfrm>
                <a:off x="3873457" y="2475631"/>
                <a:ext cx="3441743" cy="2190816"/>
                <a:chOff x="3873457" y="2475631"/>
                <a:chExt cx="3441743" cy="2190816"/>
              </a:xfrm>
            </p:grpSpPr>
            <p:cxnSp>
              <p:nvCxnSpPr>
                <p:cNvPr id="10" name="Straight Arrow Connector 9">
                  <a:extLst>
                    <a:ext uri="{FF2B5EF4-FFF2-40B4-BE49-F238E27FC236}">
                      <a16:creationId xmlns:a16="http://schemas.microsoft.com/office/drawing/2014/main" id="{9181C7C6-223F-41D2-A2D9-AF6287993805}"/>
                    </a:ext>
                  </a:extLst>
                </p:cNvPr>
                <p:cNvCxnSpPr>
                  <a:cxnSpLocks/>
                </p:cNvCxnSpPr>
                <p:nvPr/>
              </p:nvCxnSpPr>
              <p:spPr>
                <a:xfrm flipV="1">
                  <a:off x="5261991" y="2475631"/>
                  <a:ext cx="2053209" cy="1682002"/>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2BD74FE-63F5-469C-8F83-E71066F61378}"/>
                    </a:ext>
                  </a:extLst>
                </p:cNvPr>
                <p:cNvSpPr/>
                <p:nvPr/>
              </p:nvSpPr>
              <p:spPr>
                <a:xfrm>
                  <a:off x="3873457" y="4172823"/>
                  <a:ext cx="1388534" cy="493624"/>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itle 11">
                <a:extLst>
                  <a:ext uri="{FF2B5EF4-FFF2-40B4-BE49-F238E27FC236}">
                    <a16:creationId xmlns:a16="http://schemas.microsoft.com/office/drawing/2014/main" id="{F800A311-6928-4DB5-A248-7E5684F60123}"/>
                  </a:ext>
                </a:extLst>
              </p:cNvPr>
              <p:cNvSpPr txBox="1">
                <a:spLocks/>
              </p:cNvSpPr>
              <p:nvPr/>
            </p:nvSpPr>
            <p:spPr>
              <a:xfrm>
                <a:off x="7409947" y="2005319"/>
                <a:ext cx="4221235" cy="7825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400" dirty="0">
                    <a:solidFill>
                      <a:schemeClr val="tx1">
                        <a:lumMod val="65000"/>
                        <a:lumOff val="35000"/>
                      </a:schemeClr>
                    </a:solidFill>
                    <a:latin typeface="+mn-lt"/>
                  </a:rPr>
                  <a:t>Source of &gt; 70% of all emerging </a:t>
                </a:r>
                <a:r>
                  <a:rPr lang="en-US" sz="2400" b="1" dirty="0">
                    <a:solidFill>
                      <a:schemeClr val="tx1">
                        <a:lumMod val="65000"/>
                        <a:lumOff val="35000"/>
                      </a:schemeClr>
                    </a:solidFill>
                    <a:latin typeface="+mn-lt"/>
                  </a:rPr>
                  <a:t>diseases</a:t>
                </a:r>
              </a:p>
            </p:txBody>
          </p:sp>
        </p:grpSp>
      </p:grpSp>
      <p:grpSp>
        <p:nvGrpSpPr>
          <p:cNvPr id="4" name="Group 3">
            <a:extLst>
              <a:ext uri="{FF2B5EF4-FFF2-40B4-BE49-F238E27FC236}">
                <a16:creationId xmlns:a16="http://schemas.microsoft.com/office/drawing/2014/main" id="{693FE1DE-1990-4763-A8E6-A87A3B1DE0EA}"/>
              </a:ext>
            </a:extLst>
          </p:cNvPr>
          <p:cNvGrpSpPr/>
          <p:nvPr/>
        </p:nvGrpSpPr>
        <p:grpSpPr>
          <a:xfrm>
            <a:off x="3992567" y="4188403"/>
            <a:ext cx="7227171" cy="2575114"/>
            <a:chOff x="3992567" y="4188403"/>
            <a:chExt cx="7227171" cy="2575114"/>
          </a:xfrm>
        </p:grpSpPr>
        <p:grpSp>
          <p:nvGrpSpPr>
            <p:cNvPr id="50" name="Group 49">
              <a:extLst>
                <a:ext uri="{FF2B5EF4-FFF2-40B4-BE49-F238E27FC236}">
                  <a16:creationId xmlns:a16="http://schemas.microsoft.com/office/drawing/2014/main" id="{4A840C40-9D66-42C5-A875-94A8EFDB334B}"/>
                </a:ext>
              </a:extLst>
            </p:cNvPr>
            <p:cNvGrpSpPr/>
            <p:nvPr/>
          </p:nvGrpSpPr>
          <p:grpSpPr>
            <a:xfrm>
              <a:off x="3992567" y="4188403"/>
              <a:ext cx="5827088" cy="736324"/>
              <a:chOff x="3992567" y="4188403"/>
              <a:chExt cx="5827088" cy="736324"/>
            </a:xfrm>
          </p:grpSpPr>
          <p:cxnSp>
            <p:nvCxnSpPr>
              <p:cNvPr id="29" name="Straight Arrow Connector 28">
                <a:extLst>
                  <a:ext uri="{FF2B5EF4-FFF2-40B4-BE49-F238E27FC236}">
                    <a16:creationId xmlns:a16="http://schemas.microsoft.com/office/drawing/2014/main" id="{F6B0ED85-1199-4BBB-8F37-A16DA4689865}"/>
                  </a:ext>
                </a:extLst>
              </p:cNvPr>
              <p:cNvCxnSpPr>
                <a:cxnSpLocks/>
                <a:endCxn id="33" idx="1"/>
              </p:cNvCxnSpPr>
              <p:nvPr/>
            </p:nvCxnSpPr>
            <p:spPr>
              <a:xfrm flipV="1">
                <a:off x="3992567" y="4415913"/>
                <a:ext cx="3510367" cy="508814"/>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itle 11">
                <a:extLst>
                  <a:ext uri="{FF2B5EF4-FFF2-40B4-BE49-F238E27FC236}">
                    <a16:creationId xmlns:a16="http://schemas.microsoft.com/office/drawing/2014/main" id="{A2AD33AC-E67A-4D9B-8BB3-B9B868706765}"/>
                  </a:ext>
                </a:extLst>
              </p:cNvPr>
              <p:cNvSpPr txBox="1">
                <a:spLocks/>
              </p:cNvSpPr>
              <p:nvPr/>
            </p:nvSpPr>
            <p:spPr>
              <a:xfrm>
                <a:off x="7502934" y="4188403"/>
                <a:ext cx="2316721" cy="4550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400" b="1" dirty="0">
                    <a:solidFill>
                      <a:schemeClr val="tx1">
                        <a:lumMod val="65000"/>
                        <a:lumOff val="35000"/>
                      </a:schemeClr>
                    </a:solidFill>
                    <a:latin typeface="+mn-lt"/>
                  </a:rPr>
                  <a:t>Biodiversity</a:t>
                </a:r>
              </a:p>
            </p:txBody>
          </p:sp>
        </p:grpSp>
        <p:pic>
          <p:nvPicPr>
            <p:cNvPr id="44" name="Picture 43">
              <a:extLst>
                <a:ext uri="{FF2B5EF4-FFF2-40B4-BE49-F238E27FC236}">
                  <a16:creationId xmlns:a16="http://schemas.microsoft.com/office/drawing/2014/main" id="{BAD2CA98-6B1D-40DF-9FBB-B364EE279C0D}"/>
                </a:ext>
              </a:extLst>
            </p:cNvPr>
            <p:cNvPicPr>
              <a:picLocks noChangeAspect="1"/>
            </p:cNvPicPr>
            <p:nvPr/>
          </p:nvPicPr>
          <p:blipFill>
            <a:blip r:embed="rId6"/>
            <a:stretch>
              <a:fillRect/>
            </a:stretch>
          </p:blipFill>
          <p:spPr>
            <a:xfrm>
              <a:off x="7052506" y="4712259"/>
              <a:ext cx="1481760" cy="1752814"/>
            </a:xfrm>
            <a:prstGeom prst="rect">
              <a:avLst/>
            </a:prstGeom>
          </p:spPr>
        </p:pic>
        <p:grpSp>
          <p:nvGrpSpPr>
            <p:cNvPr id="47" name="Group 46">
              <a:extLst>
                <a:ext uri="{FF2B5EF4-FFF2-40B4-BE49-F238E27FC236}">
                  <a16:creationId xmlns:a16="http://schemas.microsoft.com/office/drawing/2014/main" id="{5E6809EB-5037-461A-BCFD-042E53D92D5D}"/>
                </a:ext>
              </a:extLst>
            </p:cNvPr>
            <p:cNvGrpSpPr/>
            <p:nvPr/>
          </p:nvGrpSpPr>
          <p:grpSpPr>
            <a:xfrm>
              <a:off x="8579618" y="5362833"/>
              <a:ext cx="2316720" cy="1400684"/>
              <a:chOff x="8056538" y="5321296"/>
              <a:chExt cx="2316720" cy="1400684"/>
            </a:xfrm>
          </p:grpSpPr>
          <p:pic>
            <p:nvPicPr>
              <p:cNvPr id="45" name="Picture 44">
                <a:extLst>
                  <a:ext uri="{FF2B5EF4-FFF2-40B4-BE49-F238E27FC236}">
                    <a16:creationId xmlns:a16="http://schemas.microsoft.com/office/drawing/2014/main" id="{3CD96616-C17D-401D-84E8-9CB2D2C1E6B8}"/>
                  </a:ext>
                </a:extLst>
              </p:cNvPr>
              <p:cNvPicPr>
                <a:picLocks noChangeAspect="1"/>
              </p:cNvPicPr>
              <p:nvPr/>
            </p:nvPicPr>
            <p:blipFill>
              <a:blip r:embed="rId7"/>
              <a:stretch>
                <a:fillRect/>
              </a:stretch>
            </p:blipFill>
            <p:spPr>
              <a:xfrm>
                <a:off x="8056538" y="5321296"/>
                <a:ext cx="2316720" cy="1400684"/>
              </a:xfrm>
              <a:prstGeom prst="rect">
                <a:avLst/>
              </a:prstGeom>
            </p:spPr>
          </p:pic>
          <p:sp>
            <p:nvSpPr>
              <p:cNvPr id="46" name="TextBox 45">
                <a:extLst>
                  <a:ext uri="{FF2B5EF4-FFF2-40B4-BE49-F238E27FC236}">
                    <a16:creationId xmlns:a16="http://schemas.microsoft.com/office/drawing/2014/main" id="{E26B9266-14F5-439E-A9A2-D088D19AEE32}"/>
                  </a:ext>
                </a:extLst>
              </p:cNvPr>
              <p:cNvSpPr txBox="1"/>
              <p:nvPr/>
            </p:nvSpPr>
            <p:spPr>
              <a:xfrm>
                <a:off x="9168420" y="5534999"/>
                <a:ext cx="1086961" cy="338554"/>
              </a:xfrm>
              <a:prstGeom prst="rect">
                <a:avLst/>
              </a:prstGeom>
              <a:noFill/>
            </p:spPr>
            <p:txBody>
              <a:bodyPr wrap="square" rtlCol="0">
                <a:spAutoFit/>
              </a:bodyPr>
              <a:lstStyle/>
              <a:p>
                <a:r>
                  <a:rPr lang="en-GB" sz="1600" dirty="0"/>
                  <a:t>WWF LPI</a:t>
                </a:r>
              </a:p>
            </p:txBody>
          </p:sp>
        </p:grpSp>
        <p:pic>
          <p:nvPicPr>
            <p:cNvPr id="48" name="Picture 47">
              <a:extLst>
                <a:ext uri="{FF2B5EF4-FFF2-40B4-BE49-F238E27FC236}">
                  <a16:creationId xmlns:a16="http://schemas.microsoft.com/office/drawing/2014/main" id="{2601721B-A1D6-4F0D-B555-CA41DC7EE943}"/>
                </a:ext>
              </a:extLst>
            </p:cNvPr>
            <p:cNvPicPr>
              <a:picLocks noChangeAspect="1"/>
            </p:cNvPicPr>
            <p:nvPr/>
          </p:nvPicPr>
          <p:blipFill>
            <a:blip r:embed="rId8"/>
            <a:stretch>
              <a:fillRect/>
            </a:stretch>
          </p:blipFill>
          <p:spPr>
            <a:xfrm>
              <a:off x="9737978" y="4330699"/>
              <a:ext cx="1481760" cy="976080"/>
            </a:xfrm>
            <a:prstGeom prst="rect">
              <a:avLst/>
            </a:prstGeom>
          </p:spPr>
        </p:pic>
      </p:grpSp>
      <p:grpSp>
        <p:nvGrpSpPr>
          <p:cNvPr id="36" name="Group 35">
            <a:extLst>
              <a:ext uri="{FF2B5EF4-FFF2-40B4-BE49-F238E27FC236}">
                <a16:creationId xmlns:a16="http://schemas.microsoft.com/office/drawing/2014/main" id="{96A833F4-234A-4379-9B9D-A582F3C9C72C}"/>
              </a:ext>
            </a:extLst>
          </p:cNvPr>
          <p:cNvGrpSpPr/>
          <p:nvPr/>
        </p:nvGrpSpPr>
        <p:grpSpPr>
          <a:xfrm>
            <a:off x="376491" y="4776376"/>
            <a:ext cx="6057109" cy="1960176"/>
            <a:chOff x="376491" y="4776376"/>
            <a:chExt cx="6057109" cy="1960176"/>
          </a:xfrm>
        </p:grpSpPr>
        <p:sp>
          <p:nvSpPr>
            <p:cNvPr id="18" name="Title 11">
              <a:extLst>
                <a:ext uri="{FF2B5EF4-FFF2-40B4-BE49-F238E27FC236}">
                  <a16:creationId xmlns:a16="http://schemas.microsoft.com/office/drawing/2014/main" id="{C4C366F9-A151-474F-A460-9972D8D98416}"/>
                </a:ext>
              </a:extLst>
            </p:cNvPr>
            <p:cNvSpPr txBox="1">
              <a:spLocks/>
            </p:cNvSpPr>
            <p:nvPr/>
          </p:nvSpPr>
          <p:spPr>
            <a:xfrm>
              <a:off x="3483061" y="6281533"/>
              <a:ext cx="2950539" cy="4550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400" b="1" dirty="0">
                  <a:solidFill>
                    <a:schemeClr val="tx1">
                      <a:lumMod val="65000"/>
                      <a:lumOff val="35000"/>
                    </a:schemeClr>
                  </a:solidFill>
                  <a:latin typeface="+mn-lt"/>
                </a:rPr>
                <a:t>Invasive</a:t>
              </a:r>
              <a:r>
                <a:rPr lang="en-US" sz="2400" dirty="0">
                  <a:solidFill>
                    <a:schemeClr val="tx1">
                      <a:lumMod val="65000"/>
                      <a:lumOff val="35000"/>
                    </a:schemeClr>
                  </a:solidFill>
                  <a:latin typeface="+mn-lt"/>
                </a:rPr>
                <a:t> </a:t>
              </a:r>
              <a:r>
                <a:rPr lang="en-US" sz="2400" b="1" dirty="0">
                  <a:solidFill>
                    <a:schemeClr val="tx1">
                      <a:lumMod val="65000"/>
                      <a:lumOff val="35000"/>
                    </a:schemeClr>
                  </a:solidFill>
                  <a:latin typeface="+mn-lt"/>
                </a:rPr>
                <a:t>species</a:t>
              </a:r>
            </a:p>
          </p:txBody>
        </p:sp>
        <p:sp>
          <p:nvSpPr>
            <p:cNvPr id="24" name="Title 11">
              <a:extLst>
                <a:ext uri="{FF2B5EF4-FFF2-40B4-BE49-F238E27FC236}">
                  <a16:creationId xmlns:a16="http://schemas.microsoft.com/office/drawing/2014/main" id="{9C22A9E1-03F2-430C-B140-33EBBDC38F7F}"/>
                </a:ext>
              </a:extLst>
            </p:cNvPr>
            <p:cNvSpPr txBox="1">
              <a:spLocks/>
            </p:cNvSpPr>
            <p:nvPr/>
          </p:nvSpPr>
          <p:spPr>
            <a:xfrm>
              <a:off x="376491" y="6330725"/>
              <a:ext cx="2830336" cy="3912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400" b="1" dirty="0">
                  <a:solidFill>
                    <a:schemeClr val="tx1">
                      <a:lumMod val="65000"/>
                      <a:lumOff val="35000"/>
                    </a:schemeClr>
                  </a:solidFill>
                  <a:latin typeface="+mn-lt"/>
                </a:rPr>
                <a:t>Animal welfare</a:t>
              </a:r>
            </a:p>
          </p:txBody>
        </p:sp>
        <p:sp>
          <p:nvSpPr>
            <p:cNvPr id="49" name="Oval 48">
              <a:extLst>
                <a:ext uri="{FF2B5EF4-FFF2-40B4-BE49-F238E27FC236}">
                  <a16:creationId xmlns:a16="http://schemas.microsoft.com/office/drawing/2014/main" id="{C6BB6A3D-F524-4723-B263-10FBAC668921}"/>
                </a:ext>
              </a:extLst>
            </p:cNvPr>
            <p:cNvSpPr/>
            <p:nvPr/>
          </p:nvSpPr>
          <p:spPr>
            <a:xfrm>
              <a:off x="2484923" y="4776376"/>
              <a:ext cx="1388534" cy="493624"/>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Arrow Connector 50">
              <a:extLst>
                <a:ext uri="{FF2B5EF4-FFF2-40B4-BE49-F238E27FC236}">
                  <a16:creationId xmlns:a16="http://schemas.microsoft.com/office/drawing/2014/main" id="{2F7C601A-336D-402C-9F84-362E67674BE9}"/>
                </a:ext>
              </a:extLst>
            </p:cNvPr>
            <p:cNvCxnSpPr>
              <a:cxnSpLocks/>
              <a:endCxn id="18" idx="0"/>
            </p:cNvCxnSpPr>
            <p:nvPr/>
          </p:nvCxnSpPr>
          <p:spPr>
            <a:xfrm>
              <a:off x="3813774" y="5270000"/>
              <a:ext cx="1144557" cy="1011533"/>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6F78EB1-5E56-4C04-A0FD-A6C65BC67696}"/>
                </a:ext>
              </a:extLst>
            </p:cNvPr>
            <p:cNvCxnSpPr>
              <a:cxnSpLocks/>
            </p:cNvCxnSpPr>
            <p:nvPr/>
          </p:nvCxnSpPr>
          <p:spPr>
            <a:xfrm flipH="1">
              <a:off x="1898123" y="5336433"/>
              <a:ext cx="964004" cy="945100"/>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11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grpSp>
        <p:nvGrpSpPr>
          <p:cNvPr id="12" name="Group 11">
            <a:extLst>
              <a:ext uri="{FF2B5EF4-FFF2-40B4-BE49-F238E27FC236}">
                <a16:creationId xmlns:a16="http://schemas.microsoft.com/office/drawing/2014/main" id="{3C24E65B-DC8B-4AC1-90A1-E8FBBB933B9E}"/>
              </a:ext>
            </a:extLst>
          </p:cNvPr>
          <p:cNvGrpSpPr/>
          <p:nvPr/>
        </p:nvGrpSpPr>
        <p:grpSpPr>
          <a:xfrm>
            <a:off x="350650" y="1093604"/>
            <a:ext cx="5079300" cy="3978690"/>
            <a:chOff x="826900" y="2918558"/>
            <a:chExt cx="5079300" cy="3350245"/>
          </a:xfrm>
        </p:grpSpPr>
        <p:sp>
          <p:nvSpPr>
            <p:cNvPr id="8" name="Shape 60">
              <a:extLst>
                <a:ext uri="{FF2B5EF4-FFF2-40B4-BE49-F238E27FC236}">
                  <a16:creationId xmlns:a16="http://schemas.microsoft.com/office/drawing/2014/main" id="{5377F119-6A2D-496C-B71C-D03DFF4062AE}"/>
                </a:ext>
              </a:extLst>
            </p:cNvPr>
            <p:cNvSpPr txBox="1"/>
            <p:nvPr/>
          </p:nvSpPr>
          <p:spPr>
            <a:xfrm>
              <a:off x="826900" y="2918558"/>
              <a:ext cx="5079300" cy="3350245"/>
            </a:xfrm>
            <a:prstGeom prst="rect">
              <a:avLst/>
            </a:prstGeom>
            <a:solidFill>
              <a:srgbClr val="FFE96C">
                <a:alpha val="79610"/>
              </a:srgbClr>
            </a:solidFill>
            <a:ln>
              <a:noFill/>
            </a:ln>
          </p:spPr>
          <p:txBody>
            <a:bodyPr lIns="91425" tIns="45700" rIns="91425" bIns="45700" anchor="ctr" anchorCtr="0">
              <a:noAutofit/>
            </a:bodyPr>
            <a:lstStyle/>
            <a:p>
              <a:pPr marL="0" marR="0" lvl="0" indent="0" algn="l" rtl="0">
                <a:lnSpc>
                  <a:spcPct val="160000"/>
                </a:lnSpc>
                <a:spcBef>
                  <a:spcPts val="0"/>
                </a:spcBef>
                <a:buClr>
                  <a:schemeClr val="lt1"/>
                </a:buClr>
                <a:buFont typeface="Arial"/>
                <a:buNone/>
              </a:pPr>
              <a:endParaRPr sz="2000" b="0" i="0" u="none" strike="noStrike" cap="none" dirty="0">
                <a:solidFill>
                  <a:schemeClr val="lt1"/>
                </a:solidFill>
                <a:latin typeface="Arial"/>
                <a:ea typeface="Arial"/>
                <a:cs typeface="Arial"/>
                <a:sym typeface="Arial"/>
              </a:endParaRPr>
            </a:p>
          </p:txBody>
        </p:sp>
        <p:sp>
          <p:nvSpPr>
            <p:cNvPr id="9" name="Title 11">
              <a:extLst>
                <a:ext uri="{FF2B5EF4-FFF2-40B4-BE49-F238E27FC236}">
                  <a16:creationId xmlns:a16="http://schemas.microsoft.com/office/drawing/2014/main" id="{59E5E7F9-B4F7-465A-8B2A-0F89A9F992D6}"/>
                </a:ext>
              </a:extLst>
            </p:cNvPr>
            <p:cNvSpPr txBox="1">
              <a:spLocks/>
            </p:cNvSpPr>
            <p:nvPr/>
          </p:nvSpPr>
          <p:spPr>
            <a:xfrm>
              <a:off x="1058950" y="3057988"/>
              <a:ext cx="4615200" cy="1090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global trade of exotic animals</a:t>
              </a:r>
              <a:endParaRPr lang="en-SG" dirty="0"/>
            </a:p>
          </p:txBody>
        </p:sp>
        <p:sp>
          <p:nvSpPr>
            <p:cNvPr id="10" name="Title 12">
              <a:extLst>
                <a:ext uri="{FF2B5EF4-FFF2-40B4-BE49-F238E27FC236}">
                  <a16:creationId xmlns:a16="http://schemas.microsoft.com/office/drawing/2014/main" id="{C29189B4-533F-4FB1-B256-993DC3C10769}"/>
                </a:ext>
              </a:extLst>
            </p:cNvPr>
            <p:cNvSpPr txBox="1">
              <a:spLocks/>
            </p:cNvSpPr>
            <p:nvPr/>
          </p:nvSpPr>
          <p:spPr>
            <a:xfrm>
              <a:off x="1059924" y="4443849"/>
              <a:ext cx="4846275" cy="18249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dirty="0"/>
                <a:t>Overview of the scale</a:t>
              </a:r>
            </a:p>
            <a:p>
              <a:pPr>
                <a:spcAft>
                  <a:spcPts val="600"/>
                </a:spcAft>
              </a:pPr>
              <a:endParaRPr lang="en-US" sz="1400" dirty="0"/>
            </a:p>
            <a:p>
              <a:pPr>
                <a:spcAft>
                  <a:spcPts val="600"/>
                </a:spcAft>
              </a:pPr>
              <a:r>
                <a:rPr lang="en-US" sz="2800" dirty="0"/>
                <a:t>EU </a:t>
              </a:r>
            </a:p>
            <a:p>
              <a:pPr>
                <a:spcAft>
                  <a:spcPts val="600"/>
                </a:spcAft>
              </a:pPr>
              <a:endParaRPr lang="en-US" sz="2800" dirty="0"/>
            </a:p>
            <a:p>
              <a:pPr>
                <a:spcAft>
                  <a:spcPts val="600"/>
                </a:spcAft>
              </a:pPr>
              <a:r>
                <a:rPr lang="en-US" sz="2800" dirty="0"/>
                <a:t>Belgium</a:t>
              </a:r>
              <a:br>
                <a:rPr lang="en-US" dirty="0"/>
              </a:br>
              <a:br>
                <a:rPr lang="en-US" dirty="0"/>
              </a:br>
              <a:endParaRPr lang="en-SG" sz="2000" i="1" dirty="0"/>
            </a:p>
          </p:txBody>
        </p:sp>
        <p:cxnSp>
          <p:nvCxnSpPr>
            <p:cNvPr id="11" name="Shape 21">
              <a:extLst>
                <a:ext uri="{FF2B5EF4-FFF2-40B4-BE49-F238E27FC236}">
                  <a16:creationId xmlns:a16="http://schemas.microsoft.com/office/drawing/2014/main" id="{A15E7A29-0490-4803-8FE7-480E1AC8D822}"/>
                </a:ext>
              </a:extLst>
            </p:cNvPr>
            <p:cNvCxnSpPr/>
            <p:nvPr/>
          </p:nvCxnSpPr>
          <p:spPr>
            <a:xfrm>
              <a:off x="1058950" y="4159971"/>
              <a:ext cx="4616700" cy="11100"/>
            </a:xfrm>
            <a:prstGeom prst="straightConnector1">
              <a:avLst/>
            </a:prstGeom>
            <a:noFill/>
            <a:ln w="28575" cap="flat" cmpd="sng">
              <a:solidFill>
                <a:schemeClr val="tx1"/>
              </a:solidFill>
              <a:prstDash val="solid"/>
              <a:miter/>
              <a:headEnd type="none" w="med" len="med"/>
              <a:tailEnd type="none" w="med" len="med"/>
            </a:ln>
          </p:spPr>
        </p:cxnSp>
      </p:grpSp>
      <p:sp>
        <p:nvSpPr>
          <p:cNvPr id="18" name="Title 11">
            <a:extLst>
              <a:ext uri="{FF2B5EF4-FFF2-40B4-BE49-F238E27FC236}">
                <a16:creationId xmlns:a16="http://schemas.microsoft.com/office/drawing/2014/main" id="{FA347D03-BCB7-418F-8408-8BD4CD576F45}"/>
              </a:ext>
            </a:extLst>
          </p:cNvPr>
          <p:cNvSpPr txBox="1">
            <a:spLocks/>
          </p:cNvSpPr>
          <p:nvPr/>
        </p:nvSpPr>
        <p:spPr>
          <a:xfrm>
            <a:off x="6355944" y="5686594"/>
            <a:ext cx="3219129" cy="62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65000"/>
                  </a:schemeClr>
                </a:solidFill>
                <a:latin typeface="+mn-lt"/>
              </a:rPr>
              <a:t>Recommendations</a:t>
            </a:r>
          </a:p>
          <a:p>
            <a:endParaRPr lang="en-US" sz="2400" dirty="0">
              <a:solidFill>
                <a:schemeClr val="bg1">
                  <a:lumMod val="65000"/>
                </a:schemeClr>
              </a:solidFill>
              <a:latin typeface="+mn-lt"/>
            </a:endParaRPr>
          </a:p>
          <a:p>
            <a:endParaRPr lang="en-US" sz="2400" dirty="0">
              <a:solidFill>
                <a:schemeClr val="bg1">
                  <a:lumMod val="65000"/>
                </a:schemeClr>
              </a:solidFill>
              <a:latin typeface="+mn-lt"/>
            </a:endParaRPr>
          </a:p>
          <a:p>
            <a:endParaRPr lang="en-SG" dirty="0">
              <a:solidFill>
                <a:schemeClr val="bg1">
                  <a:lumMod val="65000"/>
                </a:schemeClr>
              </a:solidFill>
            </a:endParaRPr>
          </a:p>
        </p:txBody>
      </p:sp>
      <p:grpSp>
        <p:nvGrpSpPr>
          <p:cNvPr id="3" name="Group 2">
            <a:extLst>
              <a:ext uri="{FF2B5EF4-FFF2-40B4-BE49-F238E27FC236}">
                <a16:creationId xmlns:a16="http://schemas.microsoft.com/office/drawing/2014/main" id="{A6EBBD68-880F-4958-B044-FE8BC71207F1}"/>
              </a:ext>
            </a:extLst>
          </p:cNvPr>
          <p:cNvGrpSpPr/>
          <p:nvPr/>
        </p:nvGrpSpPr>
        <p:grpSpPr>
          <a:xfrm>
            <a:off x="5617488" y="2632441"/>
            <a:ext cx="2325167" cy="1082309"/>
            <a:chOff x="5617488" y="2632441"/>
            <a:chExt cx="2325167" cy="1082309"/>
          </a:xfrm>
        </p:grpSpPr>
        <p:sp>
          <p:nvSpPr>
            <p:cNvPr id="14" name="Right Brace 13">
              <a:extLst>
                <a:ext uri="{FF2B5EF4-FFF2-40B4-BE49-F238E27FC236}">
                  <a16:creationId xmlns:a16="http://schemas.microsoft.com/office/drawing/2014/main" id="{399F499E-0362-4648-B59E-1066CDFA4C49}"/>
                </a:ext>
              </a:extLst>
            </p:cNvPr>
            <p:cNvSpPr/>
            <p:nvPr/>
          </p:nvSpPr>
          <p:spPr>
            <a:xfrm>
              <a:off x="5617488" y="2632441"/>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0" name="Title 11">
              <a:extLst>
                <a:ext uri="{FF2B5EF4-FFF2-40B4-BE49-F238E27FC236}">
                  <a16:creationId xmlns:a16="http://schemas.microsoft.com/office/drawing/2014/main" id="{18F39418-B1EF-4158-B11F-B3B6E3BBA058}"/>
                </a:ext>
              </a:extLst>
            </p:cNvPr>
            <p:cNvSpPr txBox="1">
              <a:spLocks/>
            </p:cNvSpPr>
            <p:nvPr/>
          </p:nvSpPr>
          <p:spPr>
            <a:xfrm>
              <a:off x="6321033" y="2983296"/>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Part 2 </a:t>
              </a:r>
            </a:p>
            <a:p>
              <a:pPr marL="800100" lvl="1" indent="-342900">
                <a:buFont typeface="Calibri" panose="020F0502020204030204" pitchFamily="34" charset="0"/>
                <a:buChar char="−"/>
              </a:pPr>
              <a:r>
                <a:rPr lang="en-US" sz="100" dirty="0">
                  <a:solidFill>
                    <a:schemeClr val="accent2">
                      <a:lumMod val="75000"/>
                    </a:schemeClr>
                  </a:solidFill>
                  <a:latin typeface="+mn-lt"/>
                </a:rPr>
                <a:t>	</a:t>
              </a:r>
            </a:p>
            <a:p>
              <a:pPr lvl="1"/>
              <a:endParaRPr lang="en-US" sz="100" dirty="0">
                <a:solidFill>
                  <a:schemeClr val="accent2">
                    <a:lumMod val="75000"/>
                  </a:schemeClr>
                </a:solidFill>
                <a:latin typeface="+mn-lt"/>
              </a:endParaRPr>
            </a:p>
          </p:txBody>
        </p:sp>
      </p:grpSp>
      <p:grpSp>
        <p:nvGrpSpPr>
          <p:cNvPr id="4" name="Group 3">
            <a:extLst>
              <a:ext uri="{FF2B5EF4-FFF2-40B4-BE49-F238E27FC236}">
                <a16:creationId xmlns:a16="http://schemas.microsoft.com/office/drawing/2014/main" id="{3DBE3D73-FC3A-4466-92ED-444C28061312}"/>
              </a:ext>
            </a:extLst>
          </p:cNvPr>
          <p:cNvGrpSpPr/>
          <p:nvPr/>
        </p:nvGrpSpPr>
        <p:grpSpPr>
          <a:xfrm>
            <a:off x="5660711" y="3988653"/>
            <a:ext cx="2295196" cy="1082309"/>
            <a:chOff x="5660711" y="3988653"/>
            <a:chExt cx="2295196" cy="1082309"/>
          </a:xfrm>
        </p:grpSpPr>
        <p:sp>
          <p:nvSpPr>
            <p:cNvPr id="15" name="Right Brace 14">
              <a:extLst>
                <a:ext uri="{FF2B5EF4-FFF2-40B4-BE49-F238E27FC236}">
                  <a16:creationId xmlns:a16="http://schemas.microsoft.com/office/drawing/2014/main" id="{FB5132F9-8499-49FB-AA01-FB3C6C891024}"/>
                </a:ext>
              </a:extLst>
            </p:cNvPr>
            <p:cNvSpPr/>
            <p:nvPr/>
          </p:nvSpPr>
          <p:spPr>
            <a:xfrm>
              <a:off x="5660711" y="3988653"/>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5" name="Title 11">
              <a:extLst>
                <a:ext uri="{FF2B5EF4-FFF2-40B4-BE49-F238E27FC236}">
                  <a16:creationId xmlns:a16="http://schemas.microsoft.com/office/drawing/2014/main" id="{89D5365D-32A4-452A-98CD-64286A122335}"/>
                </a:ext>
              </a:extLst>
            </p:cNvPr>
            <p:cNvSpPr txBox="1">
              <a:spLocks/>
            </p:cNvSpPr>
            <p:nvPr/>
          </p:nvSpPr>
          <p:spPr>
            <a:xfrm>
              <a:off x="6334285" y="4262373"/>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65000"/>
                    </a:schemeClr>
                  </a:solidFill>
                  <a:latin typeface="+mn-lt"/>
                </a:rPr>
                <a:t>Part 3 </a:t>
              </a:r>
            </a:p>
            <a:p>
              <a:pPr marL="800100" lvl="1" indent="-342900">
                <a:buFont typeface="Calibri" panose="020F0502020204030204" pitchFamily="34" charset="0"/>
                <a:buChar char="−"/>
              </a:pPr>
              <a:r>
                <a:rPr lang="en-US" sz="100" dirty="0">
                  <a:solidFill>
                    <a:schemeClr val="bg1">
                      <a:lumMod val="65000"/>
                    </a:schemeClr>
                  </a:solidFill>
                  <a:latin typeface="+mn-lt"/>
                </a:rPr>
                <a:t>	</a:t>
              </a:r>
            </a:p>
            <a:p>
              <a:pPr lvl="1"/>
              <a:endParaRPr lang="en-US" sz="100" dirty="0">
                <a:solidFill>
                  <a:schemeClr val="bg1">
                    <a:lumMod val="65000"/>
                  </a:schemeClr>
                </a:solidFill>
                <a:latin typeface="+mn-lt"/>
              </a:endParaRPr>
            </a:p>
          </p:txBody>
        </p:sp>
      </p:grpSp>
      <p:sp>
        <p:nvSpPr>
          <p:cNvPr id="13" name="Right Brace 12">
            <a:extLst>
              <a:ext uri="{FF2B5EF4-FFF2-40B4-BE49-F238E27FC236}">
                <a16:creationId xmlns:a16="http://schemas.microsoft.com/office/drawing/2014/main" id="{3161FB21-3FF9-4F25-9B10-0A3FE2BADAFB}"/>
              </a:ext>
            </a:extLst>
          </p:cNvPr>
          <p:cNvSpPr/>
          <p:nvPr/>
        </p:nvSpPr>
        <p:spPr>
          <a:xfrm>
            <a:off x="5617488" y="1093604"/>
            <a:ext cx="476250" cy="1425455"/>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1C5191FA-2228-4453-8844-8C1E0EFBD841}"/>
              </a:ext>
            </a:extLst>
          </p:cNvPr>
          <p:cNvGrpSpPr/>
          <p:nvPr/>
        </p:nvGrpSpPr>
        <p:grpSpPr>
          <a:xfrm>
            <a:off x="6301378" y="994963"/>
            <a:ext cx="3082466" cy="1599689"/>
            <a:chOff x="6301377" y="994963"/>
            <a:chExt cx="3408602" cy="1599689"/>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6301377" y="1610567"/>
              <a:ext cx="1621622" cy="4436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75000"/>
                    </a:schemeClr>
                  </a:solidFill>
                  <a:latin typeface="+mn-lt"/>
                </a:rPr>
                <a:t>Part 1: </a:t>
              </a:r>
            </a:p>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p:txBody>
        </p:sp>
        <p:sp>
          <p:nvSpPr>
            <p:cNvPr id="19" name="Title 11">
              <a:extLst>
                <a:ext uri="{FF2B5EF4-FFF2-40B4-BE49-F238E27FC236}">
                  <a16:creationId xmlns:a16="http://schemas.microsoft.com/office/drawing/2014/main" id="{8C62D1ED-22DE-4FBE-9682-F3F0139E0E7F}"/>
                </a:ext>
              </a:extLst>
            </p:cNvPr>
            <p:cNvSpPr txBox="1">
              <a:spLocks/>
            </p:cNvSpPr>
            <p:nvPr/>
          </p:nvSpPr>
          <p:spPr>
            <a:xfrm>
              <a:off x="7581406" y="994963"/>
              <a:ext cx="2128573" cy="15996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What?</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Why?</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Impact?</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Issues?</a:t>
              </a:r>
            </a:p>
            <a:p>
              <a:endParaRPr lang="en-SG" dirty="0">
                <a:solidFill>
                  <a:schemeClr val="bg2">
                    <a:lumMod val="75000"/>
                  </a:schemeClr>
                </a:solidFill>
              </a:endParaRPr>
            </a:p>
          </p:txBody>
        </p:sp>
      </p:grpSp>
      <p:pic>
        <p:nvPicPr>
          <p:cNvPr id="23" name="Picture 22">
            <a:extLst>
              <a:ext uri="{FF2B5EF4-FFF2-40B4-BE49-F238E27FC236}">
                <a16:creationId xmlns:a16="http://schemas.microsoft.com/office/drawing/2014/main" id="{24EF5ACB-368A-4D5C-B90C-CF137B6CB1B2}"/>
              </a:ext>
            </a:extLst>
          </p:cNvPr>
          <p:cNvPicPr>
            <a:picLocks noChangeAspect="1"/>
          </p:cNvPicPr>
          <p:nvPr/>
        </p:nvPicPr>
        <p:blipFill>
          <a:blip r:embed="rId3"/>
          <a:stretch>
            <a:fillRect/>
          </a:stretch>
        </p:blipFill>
        <p:spPr>
          <a:xfrm>
            <a:off x="10225349" y="207048"/>
            <a:ext cx="1616001" cy="1773112"/>
          </a:xfrm>
          <a:prstGeom prst="rect">
            <a:avLst/>
          </a:prstGeom>
        </p:spPr>
      </p:pic>
      <p:sp>
        <p:nvSpPr>
          <p:cNvPr id="24" name="Rectangle 23">
            <a:extLst>
              <a:ext uri="{FF2B5EF4-FFF2-40B4-BE49-F238E27FC236}">
                <a16:creationId xmlns:a16="http://schemas.microsoft.com/office/drawing/2014/main" id="{AC580D02-9B99-4BB6-A6C4-3EB4D395DB15}"/>
              </a:ext>
            </a:extLst>
          </p:cNvPr>
          <p:cNvSpPr/>
          <p:nvPr/>
        </p:nvSpPr>
        <p:spPr>
          <a:xfrm>
            <a:off x="9945872" y="1961039"/>
            <a:ext cx="2127505" cy="307777"/>
          </a:xfrm>
          <a:prstGeom prst="rect">
            <a:avLst/>
          </a:prstGeom>
        </p:spPr>
        <p:txBody>
          <a:bodyPr wrap="none">
            <a:spAutoFit/>
          </a:bodyPr>
          <a:lstStyle/>
          <a:p>
            <a:r>
              <a:rPr lang="en-US" sz="1400" dirty="0"/>
              <a:t>© Eurogroup for animals</a:t>
            </a:r>
            <a:endParaRPr lang="en-GB" sz="1400" dirty="0"/>
          </a:p>
        </p:txBody>
      </p:sp>
    </p:spTree>
    <p:extLst>
      <p:ext uri="{BB962C8B-B14F-4D97-AF65-F5344CB8AC3E}">
        <p14:creationId xmlns:p14="http://schemas.microsoft.com/office/powerpoint/2010/main" val="95546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1854732" y="824992"/>
            <a:ext cx="7321502" cy="411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Ø"/>
            </a:pPr>
            <a:r>
              <a:rPr lang="en-US" sz="2400" dirty="0">
                <a:solidFill>
                  <a:schemeClr val="tx1">
                    <a:lumMod val="65000"/>
                    <a:lumOff val="35000"/>
                  </a:schemeClr>
                </a:solidFill>
                <a:latin typeface="+mn-lt"/>
              </a:rPr>
              <a:t>Important </a:t>
            </a:r>
            <a:r>
              <a:rPr lang="en-US" sz="2400" b="1" dirty="0">
                <a:solidFill>
                  <a:schemeClr val="tx1">
                    <a:lumMod val="65000"/>
                    <a:lumOff val="35000"/>
                  </a:schemeClr>
                </a:solidFill>
                <a:latin typeface="+mn-lt"/>
              </a:rPr>
              <a:t>source</a:t>
            </a:r>
            <a:r>
              <a:rPr lang="en-US" sz="2400" dirty="0">
                <a:solidFill>
                  <a:schemeClr val="tx1">
                    <a:lumMod val="65000"/>
                    <a:lumOff val="35000"/>
                  </a:schemeClr>
                </a:solidFill>
                <a:latin typeface="+mn-lt"/>
              </a:rPr>
              <a:t>, </a:t>
            </a:r>
            <a:r>
              <a:rPr lang="en-US" sz="2400" b="1" dirty="0">
                <a:solidFill>
                  <a:schemeClr val="tx1">
                    <a:lumMod val="65000"/>
                    <a:lumOff val="35000"/>
                  </a:schemeClr>
                </a:solidFill>
                <a:latin typeface="+mn-lt"/>
              </a:rPr>
              <a:t>transit</a:t>
            </a:r>
            <a:r>
              <a:rPr lang="en-US" sz="2400" dirty="0">
                <a:solidFill>
                  <a:schemeClr val="tx1">
                    <a:lumMod val="65000"/>
                    <a:lumOff val="35000"/>
                  </a:schemeClr>
                </a:solidFill>
                <a:latin typeface="+mn-lt"/>
              </a:rPr>
              <a:t> and </a:t>
            </a:r>
            <a:r>
              <a:rPr lang="en-US" sz="2400" b="1" dirty="0">
                <a:solidFill>
                  <a:schemeClr val="tx1">
                    <a:lumMod val="65000"/>
                    <a:lumOff val="35000"/>
                  </a:schemeClr>
                </a:solidFill>
                <a:latin typeface="+mn-lt"/>
              </a:rPr>
              <a:t>destination</a:t>
            </a:r>
            <a:r>
              <a:rPr lang="en-US" sz="2400" dirty="0">
                <a:solidFill>
                  <a:schemeClr val="tx1">
                    <a:lumMod val="65000"/>
                    <a:lumOff val="35000"/>
                  </a:schemeClr>
                </a:solidFill>
                <a:latin typeface="+mn-lt"/>
              </a:rPr>
              <a:t> region</a:t>
            </a:r>
          </a:p>
        </p:txBody>
      </p:sp>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sp>
        <p:nvSpPr>
          <p:cNvPr id="8" name="Title 11">
            <a:extLst>
              <a:ext uri="{FF2B5EF4-FFF2-40B4-BE49-F238E27FC236}">
                <a16:creationId xmlns:a16="http://schemas.microsoft.com/office/drawing/2014/main" id="{3B72283C-7E04-4A07-AC42-2F2FBF2DE717}"/>
              </a:ext>
            </a:extLst>
          </p:cNvPr>
          <p:cNvSpPr txBox="1">
            <a:spLocks/>
          </p:cNvSpPr>
          <p:nvPr/>
        </p:nvSpPr>
        <p:spPr>
          <a:xfrm>
            <a:off x="438851" y="222901"/>
            <a:ext cx="7201813" cy="6113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 2: EU trade of exotic animals</a:t>
            </a:r>
            <a:endParaRPr lang="en-SG" sz="3600" dirty="0">
              <a:solidFill>
                <a:schemeClr val="accent2">
                  <a:lumMod val="75000"/>
                </a:schemeClr>
              </a:solidFill>
            </a:endParaRPr>
          </a:p>
        </p:txBody>
      </p:sp>
      <p:grpSp>
        <p:nvGrpSpPr>
          <p:cNvPr id="26" name="Group 25">
            <a:extLst>
              <a:ext uri="{FF2B5EF4-FFF2-40B4-BE49-F238E27FC236}">
                <a16:creationId xmlns:a16="http://schemas.microsoft.com/office/drawing/2014/main" id="{AF874C6A-4770-4327-A1B0-98CD758112DB}"/>
              </a:ext>
            </a:extLst>
          </p:cNvPr>
          <p:cNvGrpSpPr/>
          <p:nvPr/>
        </p:nvGrpSpPr>
        <p:grpSpPr>
          <a:xfrm>
            <a:off x="210394" y="1479659"/>
            <a:ext cx="11248819" cy="5175514"/>
            <a:chOff x="210394" y="1403771"/>
            <a:chExt cx="11248819" cy="5175514"/>
          </a:xfrm>
        </p:grpSpPr>
        <p:grpSp>
          <p:nvGrpSpPr>
            <p:cNvPr id="3" name="Group 2">
              <a:extLst>
                <a:ext uri="{FF2B5EF4-FFF2-40B4-BE49-F238E27FC236}">
                  <a16:creationId xmlns:a16="http://schemas.microsoft.com/office/drawing/2014/main" id="{754EBF5F-A49A-48B8-BFD3-F56C0BC1AC4F}"/>
                </a:ext>
              </a:extLst>
            </p:cNvPr>
            <p:cNvGrpSpPr/>
            <p:nvPr/>
          </p:nvGrpSpPr>
          <p:grpSpPr>
            <a:xfrm>
              <a:off x="232918" y="1403771"/>
              <a:ext cx="11226295" cy="4718311"/>
              <a:chOff x="-5046635" y="390511"/>
              <a:chExt cx="11226295" cy="4718311"/>
            </a:xfrm>
          </p:grpSpPr>
          <p:pic>
            <p:nvPicPr>
              <p:cNvPr id="7" name="Picture 6">
                <a:extLst>
                  <a:ext uri="{FF2B5EF4-FFF2-40B4-BE49-F238E27FC236}">
                    <a16:creationId xmlns:a16="http://schemas.microsoft.com/office/drawing/2014/main" id="{14C11946-59AD-4E8A-9617-856BC808260A}"/>
                  </a:ext>
                </a:extLst>
              </p:cNvPr>
              <p:cNvPicPr>
                <a:picLocks noChangeAspect="1"/>
              </p:cNvPicPr>
              <p:nvPr/>
            </p:nvPicPr>
            <p:blipFill rotWithShape="1">
              <a:blip r:embed="rId3"/>
              <a:srcRect t="5513"/>
              <a:stretch/>
            </p:blipFill>
            <p:spPr>
              <a:xfrm>
                <a:off x="-5046635" y="463230"/>
                <a:ext cx="5241406" cy="4645592"/>
              </a:xfrm>
              <a:prstGeom prst="rect">
                <a:avLst/>
              </a:prstGeom>
            </p:spPr>
          </p:pic>
          <p:sp>
            <p:nvSpPr>
              <p:cNvPr id="19" name="Title 11">
                <a:extLst>
                  <a:ext uri="{FF2B5EF4-FFF2-40B4-BE49-F238E27FC236}">
                    <a16:creationId xmlns:a16="http://schemas.microsoft.com/office/drawing/2014/main" id="{F9179DF5-7D89-409F-B92C-5262D0D430B7}"/>
                  </a:ext>
                </a:extLst>
              </p:cNvPr>
              <p:cNvSpPr txBox="1">
                <a:spLocks/>
              </p:cNvSpPr>
              <p:nvPr/>
            </p:nvSpPr>
            <p:spPr>
              <a:xfrm>
                <a:off x="479437" y="390511"/>
                <a:ext cx="5700223" cy="12997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Large - </a:t>
                </a:r>
                <a:r>
                  <a:rPr lang="en-US" sz="2400" b="1" dirty="0">
                    <a:solidFill>
                      <a:schemeClr val="tx1">
                        <a:lumMod val="65000"/>
                        <a:lumOff val="35000"/>
                      </a:schemeClr>
                    </a:solidFill>
                    <a:latin typeface="+mn-lt"/>
                  </a:rPr>
                  <a:t>diverse</a:t>
                </a:r>
                <a:r>
                  <a:rPr lang="en-US" sz="2400" dirty="0">
                    <a:solidFill>
                      <a:schemeClr val="tx1">
                        <a:lumMod val="65000"/>
                        <a:lumOff val="35000"/>
                      </a:schemeClr>
                    </a:solidFill>
                    <a:latin typeface="+mn-lt"/>
                  </a:rPr>
                  <a:t> - </a:t>
                </a:r>
                <a:r>
                  <a:rPr lang="en-US" sz="2400" b="1" dirty="0">
                    <a:solidFill>
                      <a:schemeClr val="tx1">
                        <a:lumMod val="65000"/>
                        <a:lumOff val="35000"/>
                      </a:schemeClr>
                    </a:solidFill>
                    <a:latin typeface="+mn-lt"/>
                  </a:rPr>
                  <a:t>complex</a:t>
                </a:r>
                <a:r>
                  <a:rPr lang="en-US" sz="2400" dirty="0">
                    <a:solidFill>
                      <a:schemeClr val="tx1">
                        <a:lumMod val="65000"/>
                        <a:lumOff val="35000"/>
                      </a:schemeClr>
                    </a:solidFill>
                    <a:latin typeface="+mn-lt"/>
                  </a:rPr>
                  <a:t> market </a:t>
                </a:r>
              </a:p>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Legal wildlife trade</a:t>
                </a:r>
                <a:r>
                  <a:rPr lang="en-US" sz="2400" dirty="0">
                    <a:solidFill>
                      <a:schemeClr val="tx1">
                        <a:lumMod val="65000"/>
                        <a:lumOff val="35000"/>
                      </a:schemeClr>
                    </a:solidFill>
                    <a:latin typeface="+mn-lt"/>
                  </a:rPr>
                  <a:t>: 100 billion EUR/ year </a:t>
                </a:r>
                <a:r>
                  <a:rPr lang="en-US" sz="2400" i="1" dirty="0">
                    <a:solidFill>
                      <a:schemeClr val="tx1">
                        <a:lumMod val="65000"/>
                        <a:lumOff val="35000"/>
                      </a:schemeClr>
                    </a:solidFill>
                    <a:latin typeface="+mn-lt"/>
                  </a:rPr>
                  <a:t>(incl. timber and fisheries)</a:t>
                </a:r>
              </a:p>
              <a:p>
                <a:pPr marL="342900" indent="-342900">
                  <a:spcAft>
                    <a:spcPts val="1200"/>
                  </a:spcAft>
                  <a:buFont typeface="Wingdings" panose="05000000000000000000" pitchFamily="2" charset="2"/>
                  <a:buChar char="Ø"/>
                </a:pPr>
                <a:endParaRPr lang="en-SG" dirty="0">
                  <a:solidFill>
                    <a:schemeClr val="tx1">
                      <a:lumMod val="65000"/>
                      <a:lumOff val="35000"/>
                    </a:schemeClr>
                  </a:solidFill>
                </a:endParaRPr>
              </a:p>
            </p:txBody>
          </p:sp>
        </p:grpSp>
        <p:sp>
          <p:nvSpPr>
            <p:cNvPr id="12" name="Title 11">
              <a:extLst>
                <a:ext uri="{FF2B5EF4-FFF2-40B4-BE49-F238E27FC236}">
                  <a16:creationId xmlns:a16="http://schemas.microsoft.com/office/drawing/2014/main" id="{545C6FF7-222B-433B-A0E9-F2B817863F6B}"/>
                </a:ext>
              </a:extLst>
            </p:cNvPr>
            <p:cNvSpPr txBox="1">
              <a:spLocks/>
            </p:cNvSpPr>
            <p:nvPr/>
          </p:nvSpPr>
          <p:spPr>
            <a:xfrm>
              <a:off x="210394" y="6122082"/>
              <a:ext cx="1612028" cy="4572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1400" dirty="0"/>
                <a:t>(TRAFFIC, 2007)</a:t>
              </a:r>
            </a:p>
            <a:p>
              <a:endParaRPr lang="en-SG" dirty="0"/>
            </a:p>
          </p:txBody>
        </p:sp>
      </p:grpSp>
      <p:grpSp>
        <p:nvGrpSpPr>
          <p:cNvPr id="10" name="Group 9">
            <a:extLst>
              <a:ext uri="{FF2B5EF4-FFF2-40B4-BE49-F238E27FC236}">
                <a16:creationId xmlns:a16="http://schemas.microsoft.com/office/drawing/2014/main" id="{81F248D3-64C7-434B-8746-0220A41900C8}"/>
              </a:ext>
            </a:extLst>
          </p:cNvPr>
          <p:cNvGrpSpPr/>
          <p:nvPr/>
        </p:nvGrpSpPr>
        <p:grpSpPr>
          <a:xfrm>
            <a:off x="1822422" y="1805553"/>
            <a:ext cx="2004995" cy="2573812"/>
            <a:chOff x="1256638" y="957802"/>
            <a:chExt cx="2004995" cy="2573812"/>
          </a:xfrm>
        </p:grpSpPr>
        <p:sp>
          <p:nvSpPr>
            <p:cNvPr id="14" name="Oval 13">
              <a:extLst>
                <a:ext uri="{FF2B5EF4-FFF2-40B4-BE49-F238E27FC236}">
                  <a16:creationId xmlns:a16="http://schemas.microsoft.com/office/drawing/2014/main" id="{5C80469B-469E-465F-B3E8-B2FF9816AFC4}"/>
                </a:ext>
              </a:extLst>
            </p:cNvPr>
            <p:cNvSpPr/>
            <p:nvPr/>
          </p:nvSpPr>
          <p:spPr>
            <a:xfrm>
              <a:off x="1256638" y="3037990"/>
              <a:ext cx="2004995" cy="493624"/>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A8F0F082-FAE6-4272-A6DC-3C0C3CB5EBE6}"/>
                </a:ext>
              </a:extLst>
            </p:cNvPr>
            <p:cNvSpPr/>
            <p:nvPr/>
          </p:nvSpPr>
          <p:spPr>
            <a:xfrm>
              <a:off x="1842613" y="957802"/>
              <a:ext cx="941385" cy="439942"/>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F88552DC-78DE-4EBB-BA72-ABA4D1FC46AE}"/>
              </a:ext>
            </a:extLst>
          </p:cNvPr>
          <p:cNvGrpSpPr/>
          <p:nvPr/>
        </p:nvGrpSpPr>
        <p:grpSpPr>
          <a:xfrm>
            <a:off x="3424790" y="2126463"/>
            <a:ext cx="8767210" cy="3439914"/>
            <a:chOff x="3424790" y="2126463"/>
            <a:chExt cx="8767210" cy="3439914"/>
          </a:xfrm>
        </p:grpSpPr>
        <p:cxnSp>
          <p:nvCxnSpPr>
            <p:cNvPr id="15" name="Straight Arrow Connector 14">
              <a:extLst>
                <a:ext uri="{FF2B5EF4-FFF2-40B4-BE49-F238E27FC236}">
                  <a16:creationId xmlns:a16="http://schemas.microsoft.com/office/drawing/2014/main" id="{510CCC18-8CE1-4CE8-AF9F-8D304970A76F}"/>
                </a:ext>
              </a:extLst>
            </p:cNvPr>
            <p:cNvCxnSpPr>
              <a:cxnSpLocks/>
            </p:cNvCxnSpPr>
            <p:nvPr/>
          </p:nvCxnSpPr>
          <p:spPr>
            <a:xfrm>
              <a:off x="3424790" y="2126463"/>
              <a:ext cx="2481409" cy="1052750"/>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1">
              <a:extLst>
                <a:ext uri="{FF2B5EF4-FFF2-40B4-BE49-F238E27FC236}">
                  <a16:creationId xmlns:a16="http://schemas.microsoft.com/office/drawing/2014/main" id="{74FD98C6-4A19-493A-85FE-4BD41748BFF2}"/>
                </a:ext>
              </a:extLst>
            </p:cNvPr>
            <p:cNvSpPr txBox="1">
              <a:spLocks/>
            </p:cNvSpPr>
            <p:nvPr/>
          </p:nvSpPr>
          <p:spPr>
            <a:xfrm>
              <a:off x="5758990" y="3277346"/>
              <a:ext cx="1609377" cy="4298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400" b="1" dirty="0">
                  <a:solidFill>
                    <a:schemeClr val="tx1">
                      <a:lumMod val="65000"/>
                      <a:lumOff val="35000"/>
                    </a:schemeClr>
                  </a:solidFill>
                  <a:latin typeface="+mn-lt"/>
                </a:rPr>
                <a:t>Pet trade</a:t>
              </a:r>
            </a:p>
          </p:txBody>
        </p:sp>
        <p:grpSp>
          <p:nvGrpSpPr>
            <p:cNvPr id="9" name="Group 8">
              <a:extLst>
                <a:ext uri="{FF2B5EF4-FFF2-40B4-BE49-F238E27FC236}">
                  <a16:creationId xmlns:a16="http://schemas.microsoft.com/office/drawing/2014/main" id="{47503B0D-D3B0-4A97-A53B-39CC7EF533F5}"/>
                </a:ext>
              </a:extLst>
            </p:cNvPr>
            <p:cNvGrpSpPr/>
            <p:nvPr/>
          </p:nvGrpSpPr>
          <p:grpSpPr>
            <a:xfrm>
              <a:off x="6464316" y="2806774"/>
              <a:ext cx="5727684" cy="2759603"/>
              <a:chOff x="6464316" y="2806774"/>
              <a:chExt cx="5727684" cy="2759603"/>
            </a:xfrm>
          </p:grpSpPr>
          <p:grpSp>
            <p:nvGrpSpPr>
              <p:cNvPr id="23" name="Group 22">
                <a:extLst>
                  <a:ext uri="{FF2B5EF4-FFF2-40B4-BE49-F238E27FC236}">
                    <a16:creationId xmlns:a16="http://schemas.microsoft.com/office/drawing/2014/main" id="{BB130D55-F67F-44E3-A044-84944EBB716E}"/>
                  </a:ext>
                </a:extLst>
              </p:cNvPr>
              <p:cNvGrpSpPr/>
              <p:nvPr/>
            </p:nvGrpSpPr>
            <p:grpSpPr>
              <a:xfrm>
                <a:off x="6464316" y="2806774"/>
                <a:ext cx="5590055" cy="2759603"/>
                <a:chOff x="6209447" y="4176183"/>
                <a:chExt cx="5590055" cy="2759603"/>
              </a:xfrm>
            </p:grpSpPr>
            <p:pic>
              <p:nvPicPr>
                <p:cNvPr id="17" name="Picture 16">
                  <a:extLst>
                    <a:ext uri="{FF2B5EF4-FFF2-40B4-BE49-F238E27FC236}">
                      <a16:creationId xmlns:a16="http://schemas.microsoft.com/office/drawing/2014/main" id="{A8281BB3-DADA-4B92-A8E9-0857FA2A46AE}"/>
                    </a:ext>
                  </a:extLst>
                </p:cNvPr>
                <p:cNvPicPr>
                  <a:picLocks noChangeAspect="1"/>
                </p:cNvPicPr>
                <p:nvPr/>
              </p:nvPicPr>
              <p:blipFill>
                <a:blip r:embed="rId4"/>
                <a:stretch>
                  <a:fillRect/>
                </a:stretch>
              </p:blipFill>
              <p:spPr>
                <a:xfrm>
                  <a:off x="6953226" y="4176183"/>
                  <a:ext cx="4846276" cy="1736582"/>
                </a:xfrm>
                <a:prstGeom prst="rect">
                  <a:avLst/>
                </a:prstGeom>
              </p:spPr>
            </p:pic>
            <p:sp>
              <p:nvSpPr>
                <p:cNvPr id="18" name="Title 11">
                  <a:extLst>
                    <a:ext uri="{FF2B5EF4-FFF2-40B4-BE49-F238E27FC236}">
                      <a16:creationId xmlns:a16="http://schemas.microsoft.com/office/drawing/2014/main" id="{D0CCBF6D-6029-4F6B-86BA-0903EF65A45F}"/>
                    </a:ext>
                  </a:extLst>
                </p:cNvPr>
                <p:cNvSpPr txBox="1">
                  <a:spLocks/>
                </p:cNvSpPr>
                <p:nvPr/>
              </p:nvSpPr>
              <p:spPr>
                <a:xfrm>
                  <a:off x="6209447" y="5864347"/>
                  <a:ext cx="3634386" cy="10714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Wingdings" panose="05000000000000000000" pitchFamily="2" charset="2"/>
                    <a:buChar char="Ø"/>
                  </a:pPr>
                  <a:r>
                    <a:rPr lang="en-US" sz="2400" dirty="0">
                      <a:solidFill>
                        <a:schemeClr val="tx1">
                          <a:lumMod val="65000"/>
                          <a:lumOff val="35000"/>
                        </a:schemeClr>
                      </a:solidFill>
                      <a:latin typeface="+mn-lt"/>
                    </a:rPr>
                    <a:t>Top importer reptiles   ~ 30 million specimens ~ 100 million EUR</a:t>
                  </a:r>
                  <a:endParaRPr lang="en-US" sz="2400" b="1" dirty="0">
                    <a:solidFill>
                      <a:schemeClr val="tx1">
                        <a:lumMod val="65000"/>
                        <a:lumOff val="35000"/>
                      </a:schemeClr>
                    </a:solidFill>
                    <a:latin typeface="+mn-lt"/>
                  </a:endParaRPr>
                </a:p>
              </p:txBody>
            </p:sp>
          </p:grpSp>
          <p:sp>
            <p:nvSpPr>
              <p:cNvPr id="21" name="Rectangle 20">
                <a:extLst>
                  <a:ext uri="{FF2B5EF4-FFF2-40B4-BE49-F238E27FC236}">
                    <a16:creationId xmlns:a16="http://schemas.microsoft.com/office/drawing/2014/main" id="{1C4562E0-CF96-4452-8CD8-8AEBA2FC0BBC}"/>
                  </a:ext>
                </a:extLst>
              </p:cNvPr>
              <p:cNvSpPr/>
              <p:nvPr/>
            </p:nvSpPr>
            <p:spPr>
              <a:xfrm>
                <a:off x="10691203" y="4593201"/>
                <a:ext cx="1500797" cy="307777"/>
              </a:xfrm>
              <a:prstGeom prst="rect">
                <a:avLst/>
              </a:prstGeom>
            </p:spPr>
            <p:txBody>
              <a:bodyPr wrap="square">
                <a:spAutoFit/>
              </a:bodyPr>
              <a:lstStyle/>
              <a:p>
                <a:r>
                  <a:rPr lang="en-US" sz="1400" dirty="0"/>
                  <a:t>(FEDIAF, 2018)</a:t>
                </a:r>
                <a:endParaRPr lang="en-US" dirty="0"/>
              </a:p>
            </p:txBody>
          </p:sp>
        </p:grpSp>
      </p:grpSp>
      <p:sp>
        <p:nvSpPr>
          <p:cNvPr id="25" name="Title 11">
            <a:extLst>
              <a:ext uri="{FF2B5EF4-FFF2-40B4-BE49-F238E27FC236}">
                <a16:creationId xmlns:a16="http://schemas.microsoft.com/office/drawing/2014/main" id="{AA87DE87-A2DC-4BE2-B621-299B8359E433}"/>
              </a:ext>
            </a:extLst>
          </p:cNvPr>
          <p:cNvSpPr txBox="1">
            <a:spLocks/>
          </p:cNvSpPr>
          <p:nvPr/>
        </p:nvSpPr>
        <p:spPr>
          <a:xfrm>
            <a:off x="5906199" y="5642944"/>
            <a:ext cx="5896162" cy="7111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Wingdings" panose="05000000000000000000" pitchFamily="2" charset="2"/>
              <a:buChar char="v"/>
            </a:pPr>
            <a:r>
              <a:rPr lang="en-US" sz="2400" dirty="0">
                <a:solidFill>
                  <a:schemeClr val="tx1">
                    <a:lumMod val="65000"/>
                    <a:lumOff val="35000"/>
                  </a:schemeClr>
                </a:solidFill>
                <a:latin typeface="+mn-lt"/>
              </a:rPr>
              <a:t>EU CITES trade 2017: ca. 1/4 animal taxa</a:t>
            </a:r>
            <a:endParaRPr lang="en-US" sz="2400" b="1" dirty="0">
              <a:solidFill>
                <a:schemeClr val="tx1">
                  <a:lumMod val="65000"/>
                  <a:lumOff val="35000"/>
                </a:schemeClr>
              </a:solidFill>
              <a:latin typeface="+mn-lt"/>
            </a:endParaRPr>
          </a:p>
        </p:txBody>
      </p:sp>
    </p:spTree>
    <p:extLst>
      <p:ext uri="{BB962C8B-B14F-4D97-AF65-F5344CB8AC3E}">
        <p14:creationId xmlns:p14="http://schemas.microsoft.com/office/powerpoint/2010/main" val="25137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sp>
        <p:nvSpPr>
          <p:cNvPr id="8" name="Title 11">
            <a:extLst>
              <a:ext uri="{FF2B5EF4-FFF2-40B4-BE49-F238E27FC236}">
                <a16:creationId xmlns:a16="http://schemas.microsoft.com/office/drawing/2014/main" id="{1A63F20E-56A4-480A-B8F9-9C4AC0138938}"/>
              </a:ext>
            </a:extLst>
          </p:cNvPr>
          <p:cNvSpPr txBox="1">
            <a:spLocks/>
          </p:cNvSpPr>
          <p:nvPr/>
        </p:nvSpPr>
        <p:spPr>
          <a:xfrm>
            <a:off x="438851" y="222901"/>
            <a:ext cx="7201813" cy="6113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 2: EU trade of exotic animals</a:t>
            </a:r>
            <a:endParaRPr lang="en-SG" sz="3600" dirty="0">
              <a:solidFill>
                <a:schemeClr val="accent2">
                  <a:lumMod val="75000"/>
                </a:schemeClr>
              </a:solidFill>
            </a:endParaRPr>
          </a:p>
        </p:txBody>
      </p:sp>
      <p:grpSp>
        <p:nvGrpSpPr>
          <p:cNvPr id="5" name="Group 4">
            <a:extLst>
              <a:ext uri="{FF2B5EF4-FFF2-40B4-BE49-F238E27FC236}">
                <a16:creationId xmlns:a16="http://schemas.microsoft.com/office/drawing/2014/main" id="{3C0A6277-8959-449D-B22A-462958FC3964}"/>
              </a:ext>
            </a:extLst>
          </p:cNvPr>
          <p:cNvGrpSpPr/>
          <p:nvPr/>
        </p:nvGrpSpPr>
        <p:grpSpPr>
          <a:xfrm>
            <a:off x="299842" y="963669"/>
            <a:ext cx="11892158" cy="5885230"/>
            <a:chOff x="299842" y="963669"/>
            <a:chExt cx="11892158" cy="5885230"/>
          </a:xfrm>
        </p:grpSpPr>
        <p:sp>
          <p:nvSpPr>
            <p:cNvPr id="7" name="Title 11">
              <a:extLst>
                <a:ext uri="{FF2B5EF4-FFF2-40B4-BE49-F238E27FC236}">
                  <a16:creationId xmlns:a16="http://schemas.microsoft.com/office/drawing/2014/main" id="{24C5AFA4-ACC3-4D12-8A88-B82D6EE64D99}"/>
                </a:ext>
              </a:extLst>
            </p:cNvPr>
            <p:cNvSpPr txBox="1">
              <a:spLocks/>
            </p:cNvSpPr>
            <p:nvPr/>
          </p:nvSpPr>
          <p:spPr>
            <a:xfrm>
              <a:off x="438851" y="6481115"/>
              <a:ext cx="7416389" cy="367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defRPr/>
              </a:pPr>
              <a:r>
                <a:rPr lang="en-US" sz="1400" i="1" dirty="0"/>
                <a:t>(Analysis TRAFFIC under contract with the European Commission, DG Environment, 2019)</a:t>
              </a:r>
            </a:p>
            <a:p>
              <a:endParaRPr lang="en-SG" dirty="0"/>
            </a:p>
          </p:txBody>
        </p:sp>
        <p:grpSp>
          <p:nvGrpSpPr>
            <p:cNvPr id="2" name="Group 1">
              <a:extLst>
                <a:ext uri="{FF2B5EF4-FFF2-40B4-BE49-F238E27FC236}">
                  <a16:creationId xmlns:a16="http://schemas.microsoft.com/office/drawing/2014/main" id="{77D3E804-C6F4-4601-B280-4374A28F8F59}"/>
                </a:ext>
              </a:extLst>
            </p:cNvPr>
            <p:cNvGrpSpPr/>
            <p:nvPr/>
          </p:nvGrpSpPr>
          <p:grpSpPr>
            <a:xfrm>
              <a:off x="299842" y="963669"/>
              <a:ext cx="11892158" cy="5169817"/>
              <a:chOff x="299842" y="963669"/>
              <a:chExt cx="11892158" cy="5169817"/>
            </a:xfrm>
          </p:grpSpPr>
          <p:pic>
            <p:nvPicPr>
              <p:cNvPr id="3" name="Picture 2">
                <a:extLst>
                  <a:ext uri="{FF2B5EF4-FFF2-40B4-BE49-F238E27FC236}">
                    <a16:creationId xmlns:a16="http://schemas.microsoft.com/office/drawing/2014/main" id="{C26BDA55-3557-459B-89A2-7E8098E6A3A1}"/>
                  </a:ext>
                </a:extLst>
              </p:cNvPr>
              <p:cNvPicPr>
                <a:picLocks noChangeAspect="1"/>
              </p:cNvPicPr>
              <p:nvPr/>
            </p:nvPicPr>
            <p:blipFill rotWithShape="1">
              <a:blip r:embed="rId3"/>
              <a:srcRect l="1408" t="11564" r="22089"/>
              <a:stretch/>
            </p:blipFill>
            <p:spPr>
              <a:xfrm>
                <a:off x="299842" y="963669"/>
                <a:ext cx="7370948" cy="5169817"/>
              </a:xfrm>
              <a:prstGeom prst="rect">
                <a:avLst/>
              </a:prstGeom>
            </p:spPr>
          </p:pic>
          <p:sp>
            <p:nvSpPr>
              <p:cNvPr id="9" name="Title 11">
                <a:extLst>
                  <a:ext uri="{FF2B5EF4-FFF2-40B4-BE49-F238E27FC236}">
                    <a16:creationId xmlns:a16="http://schemas.microsoft.com/office/drawing/2014/main" id="{43DDDADC-1279-42C3-A4F8-8F2D009FFFEA}"/>
                  </a:ext>
                </a:extLst>
              </p:cNvPr>
              <p:cNvSpPr txBox="1">
                <a:spLocks/>
              </p:cNvSpPr>
              <p:nvPr/>
            </p:nvSpPr>
            <p:spPr>
              <a:xfrm>
                <a:off x="7232544" y="1441001"/>
                <a:ext cx="4959456" cy="2307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Illegal wildlife trade</a:t>
                </a:r>
                <a:r>
                  <a:rPr lang="en-US" sz="2400" dirty="0">
                    <a:solidFill>
                      <a:schemeClr val="tx1">
                        <a:lumMod val="65000"/>
                        <a:lumOff val="35000"/>
                      </a:schemeClr>
                    </a:solidFill>
                    <a:latin typeface="+mn-lt"/>
                  </a:rPr>
                  <a:t>: &gt; 5600 seizures records of CITES-listed species in 2017</a:t>
                </a:r>
              </a:p>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Most in UK, France, the Netherlands, Germany and Spain (79%)</a:t>
                </a:r>
              </a:p>
            </p:txBody>
          </p:sp>
        </p:grpSp>
      </p:grpSp>
      <p:grpSp>
        <p:nvGrpSpPr>
          <p:cNvPr id="4" name="Group 3">
            <a:extLst>
              <a:ext uri="{FF2B5EF4-FFF2-40B4-BE49-F238E27FC236}">
                <a16:creationId xmlns:a16="http://schemas.microsoft.com/office/drawing/2014/main" id="{9551C7C1-0C6A-4FF2-8CCE-31D10E3206D9}"/>
              </a:ext>
            </a:extLst>
          </p:cNvPr>
          <p:cNvGrpSpPr/>
          <p:nvPr/>
        </p:nvGrpSpPr>
        <p:grpSpPr>
          <a:xfrm>
            <a:off x="883403" y="2755478"/>
            <a:ext cx="11308597" cy="2771306"/>
            <a:chOff x="883403" y="2755478"/>
            <a:chExt cx="11308597" cy="2771306"/>
          </a:xfrm>
        </p:grpSpPr>
        <p:sp>
          <p:nvSpPr>
            <p:cNvPr id="10" name="Title 11">
              <a:extLst>
                <a:ext uri="{FF2B5EF4-FFF2-40B4-BE49-F238E27FC236}">
                  <a16:creationId xmlns:a16="http://schemas.microsoft.com/office/drawing/2014/main" id="{9CDD8A0D-0E79-4468-96B1-83E580F3F0F2}"/>
                </a:ext>
              </a:extLst>
            </p:cNvPr>
            <p:cNvSpPr txBox="1">
              <a:spLocks/>
            </p:cNvSpPr>
            <p:nvPr/>
          </p:nvSpPr>
          <p:spPr>
            <a:xfrm>
              <a:off x="8109580" y="4096104"/>
              <a:ext cx="4082420" cy="14306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Ø"/>
              </a:pPr>
              <a:r>
                <a:rPr lang="en-US" sz="2400" b="1" dirty="0">
                  <a:solidFill>
                    <a:schemeClr val="tx1">
                      <a:lumMod val="65000"/>
                      <a:lumOff val="35000"/>
                    </a:schemeClr>
                  </a:solidFill>
                  <a:latin typeface="+mn-lt"/>
                </a:rPr>
                <a:t>Main commodities</a:t>
              </a:r>
              <a:r>
                <a:rPr lang="en-US" sz="2400" dirty="0">
                  <a:solidFill>
                    <a:schemeClr val="tx1">
                      <a:lumMod val="65000"/>
                      <a:lumOff val="35000"/>
                    </a:schemeClr>
                  </a:solidFill>
                  <a:latin typeface="+mn-lt"/>
                </a:rPr>
                <a:t>: medicinal products, corals, reptiles (products), ivory and wild birds</a:t>
              </a:r>
            </a:p>
          </p:txBody>
        </p:sp>
        <p:sp>
          <p:nvSpPr>
            <p:cNvPr id="12" name="Oval 11">
              <a:extLst>
                <a:ext uri="{FF2B5EF4-FFF2-40B4-BE49-F238E27FC236}">
                  <a16:creationId xmlns:a16="http://schemas.microsoft.com/office/drawing/2014/main" id="{67203466-4659-422A-BE6E-405F44480BF1}"/>
                </a:ext>
              </a:extLst>
            </p:cNvPr>
            <p:cNvSpPr/>
            <p:nvPr/>
          </p:nvSpPr>
          <p:spPr>
            <a:xfrm>
              <a:off x="2030278" y="4661230"/>
              <a:ext cx="2045776" cy="493624"/>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3F6F9DBC-53EE-4C6F-9C8F-3264B8C004F7}"/>
                </a:ext>
              </a:extLst>
            </p:cNvPr>
            <p:cNvSpPr/>
            <p:nvPr/>
          </p:nvSpPr>
          <p:spPr>
            <a:xfrm>
              <a:off x="883403" y="2755478"/>
              <a:ext cx="2222297" cy="787637"/>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3194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grpSp>
        <p:nvGrpSpPr>
          <p:cNvPr id="12" name="Group 11">
            <a:extLst>
              <a:ext uri="{FF2B5EF4-FFF2-40B4-BE49-F238E27FC236}">
                <a16:creationId xmlns:a16="http://schemas.microsoft.com/office/drawing/2014/main" id="{3C24E65B-DC8B-4AC1-90A1-E8FBBB933B9E}"/>
              </a:ext>
            </a:extLst>
          </p:cNvPr>
          <p:cNvGrpSpPr/>
          <p:nvPr/>
        </p:nvGrpSpPr>
        <p:grpSpPr>
          <a:xfrm>
            <a:off x="350650" y="1093604"/>
            <a:ext cx="5079300" cy="3978690"/>
            <a:chOff x="826900" y="2918558"/>
            <a:chExt cx="5079300" cy="3350245"/>
          </a:xfrm>
        </p:grpSpPr>
        <p:sp>
          <p:nvSpPr>
            <p:cNvPr id="8" name="Shape 60">
              <a:extLst>
                <a:ext uri="{FF2B5EF4-FFF2-40B4-BE49-F238E27FC236}">
                  <a16:creationId xmlns:a16="http://schemas.microsoft.com/office/drawing/2014/main" id="{5377F119-6A2D-496C-B71C-D03DFF4062AE}"/>
                </a:ext>
              </a:extLst>
            </p:cNvPr>
            <p:cNvSpPr txBox="1"/>
            <p:nvPr/>
          </p:nvSpPr>
          <p:spPr>
            <a:xfrm>
              <a:off x="826900" y="2918558"/>
              <a:ext cx="5079300" cy="3350245"/>
            </a:xfrm>
            <a:prstGeom prst="rect">
              <a:avLst/>
            </a:prstGeom>
            <a:solidFill>
              <a:srgbClr val="FFE96C">
                <a:alpha val="79610"/>
              </a:srgbClr>
            </a:solidFill>
            <a:ln>
              <a:noFill/>
            </a:ln>
          </p:spPr>
          <p:txBody>
            <a:bodyPr lIns="91425" tIns="45700" rIns="91425" bIns="45700" anchor="ctr" anchorCtr="0">
              <a:noAutofit/>
            </a:bodyPr>
            <a:lstStyle/>
            <a:p>
              <a:pPr marL="0" marR="0" lvl="0" indent="0" algn="l" rtl="0">
                <a:lnSpc>
                  <a:spcPct val="160000"/>
                </a:lnSpc>
                <a:spcBef>
                  <a:spcPts val="0"/>
                </a:spcBef>
                <a:buClr>
                  <a:schemeClr val="lt1"/>
                </a:buClr>
                <a:buFont typeface="Arial"/>
                <a:buNone/>
              </a:pPr>
              <a:endParaRPr sz="2000" b="0" i="0" u="none" strike="noStrike" cap="none" dirty="0">
                <a:solidFill>
                  <a:schemeClr val="lt1"/>
                </a:solidFill>
                <a:latin typeface="Arial"/>
                <a:ea typeface="Arial"/>
                <a:cs typeface="Arial"/>
                <a:sym typeface="Arial"/>
              </a:endParaRPr>
            </a:p>
          </p:txBody>
        </p:sp>
        <p:sp>
          <p:nvSpPr>
            <p:cNvPr id="9" name="Title 11">
              <a:extLst>
                <a:ext uri="{FF2B5EF4-FFF2-40B4-BE49-F238E27FC236}">
                  <a16:creationId xmlns:a16="http://schemas.microsoft.com/office/drawing/2014/main" id="{59E5E7F9-B4F7-465A-8B2A-0F89A9F992D6}"/>
                </a:ext>
              </a:extLst>
            </p:cNvPr>
            <p:cNvSpPr txBox="1">
              <a:spLocks/>
            </p:cNvSpPr>
            <p:nvPr/>
          </p:nvSpPr>
          <p:spPr>
            <a:xfrm>
              <a:off x="1058950" y="3057988"/>
              <a:ext cx="4615200" cy="1090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global trade of exotic animals</a:t>
              </a:r>
              <a:endParaRPr lang="en-SG" dirty="0"/>
            </a:p>
          </p:txBody>
        </p:sp>
        <p:sp>
          <p:nvSpPr>
            <p:cNvPr id="10" name="Title 12">
              <a:extLst>
                <a:ext uri="{FF2B5EF4-FFF2-40B4-BE49-F238E27FC236}">
                  <a16:creationId xmlns:a16="http://schemas.microsoft.com/office/drawing/2014/main" id="{C29189B4-533F-4FB1-B256-993DC3C10769}"/>
                </a:ext>
              </a:extLst>
            </p:cNvPr>
            <p:cNvSpPr txBox="1">
              <a:spLocks/>
            </p:cNvSpPr>
            <p:nvPr/>
          </p:nvSpPr>
          <p:spPr>
            <a:xfrm>
              <a:off x="1059924" y="4443849"/>
              <a:ext cx="4846275" cy="18249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dirty="0"/>
                <a:t>Overview of the scale</a:t>
              </a:r>
            </a:p>
            <a:p>
              <a:pPr>
                <a:spcAft>
                  <a:spcPts val="600"/>
                </a:spcAft>
              </a:pPr>
              <a:endParaRPr lang="en-US" sz="1400" dirty="0"/>
            </a:p>
            <a:p>
              <a:pPr>
                <a:spcAft>
                  <a:spcPts val="600"/>
                </a:spcAft>
              </a:pPr>
              <a:r>
                <a:rPr lang="en-US" sz="2800" dirty="0"/>
                <a:t>EU </a:t>
              </a:r>
            </a:p>
            <a:p>
              <a:pPr>
                <a:spcAft>
                  <a:spcPts val="600"/>
                </a:spcAft>
              </a:pPr>
              <a:endParaRPr lang="en-US" sz="2800" dirty="0"/>
            </a:p>
            <a:p>
              <a:pPr>
                <a:spcAft>
                  <a:spcPts val="600"/>
                </a:spcAft>
              </a:pPr>
              <a:r>
                <a:rPr lang="en-US" sz="2800" dirty="0"/>
                <a:t>Belgium</a:t>
              </a:r>
              <a:br>
                <a:rPr lang="en-US" dirty="0"/>
              </a:br>
              <a:br>
                <a:rPr lang="en-US" dirty="0"/>
              </a:br>
              <a:endParaRPr lang="en-SG" sz="2000" i="1" dirty="0"/>
            </a:p>
          </p:txBody>
        </p:sp>
        <p:cxnSp>
          <p:nvCxnSpPr>
            <p:cNvPr id="11" name="Shape 21">
              <a:extLst>
                <a:ext uri="{FF2B5EF4-FFF2-40B4-BE49-F238E27FC236}">
                  <a16:creationId xmlns:a16="http://schemas.microsoft.com/office/drawing/2014/main" id="{A15E7A29-0490-4803-8FE7-480E1AC8D822}"/>
                </a:ext>
              </a:extLst>
            </p:cNvPr>
            <p:cNvCxnSpPr/>
            <p:nvPr/>
          </p:nvCxnSpPr>
          <p:spPr>
            <a:xfrm>
              <a:off x="1058950" y="4159971"/>
              <a:ext cx="4616700" cy="11100"/>
            </a:xfrm>
            <a:prstGeom prst="straightConnector1">
              <a:avLst/>
            </a:prstGeom>
            <a:noFill/>
            <a:ln w="28575" cap="flat" cmpd="sng">
              <a:solidFill>
                <a:schemeClr val="tx1"/>
              </a:solidFill>
              <a:prstDash val="solid"/>
              <a:miter/>
              <a:headEnd type="none" w="med" len="med"/>
              <a:tailEnd type="none" w="med" len="med"/>
            </a:ln>
          </p:spPr>
        </p:cxnSp>
      </p:grpSp>
      <p:sp>
        <p:nvSpPr>
          <p:cNvPr id="18" name="Title 11">
            <a:extLst>
              <a:ext uri="{FF2B5EF4-FFF2-40B4-BE49-F238E27FC236}">
                <a16:creationId xmlns:a16="http://schemas.microsoft.com/office/drawing/2014/main" id="{FA347D03-BCB7-418F-8408-8BD4CD576F45}"/>
              </a:ext>
            </a:extLst>
          </p:cNvPr>
          <p:cNvSpPr txBox="1">
            <a:spLocks/>
          </p:cNvSpPr>
          <p:nvPr/>
        </p:nvSpPr>
        <p:spPr>
          <a:xfrm>
            <a:off x="6355945" y="5686594"/>
            <a:ext cx="3297506" cy="62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65000"/>
                  </a:schemeClr>
                </a:solidFill>
                <a:latin typeface="+mn-lt"/>
              </a:rPr>
              <a:t>Recommendations</a:t>
            </a:r>
          </a:p>
          <a:p>
            <a:endParaRPr lang="en-US" sz="2400" dirty="0">
              <a:solidFill>
                <a:schemeClr val="bg1">
                  <a:lumMod val="65000"/>
                </a:schemeClr>
              </a:solidFill>
              <a:latin typeface="+mn-lt"/>
            </a:endParaRPr>
          </a:p>
          <a:p>
            <a:endParaRPr lang="en-US" sz="2400" dirty="0">
              <a:solidFill>
                <a:schemeClr val="bg1">
                  <a:lumMod val="65000"/>
                </a:schemeClr>
              </a:solidFill>
              <a:latin typeface="+mn-lt"/>
            </a:endParaRPr>
          </a:p>
          <a:p>
            <a:endParaRPr lang="en-SG" dirty="0">
              <a:solidFill>
                <a:schemeClr val="bg1">
                  <a:lumMod val="65000"/>
                </a:schemeClr>
              </a:solidFill>
            </a:endParaRPr>
          </a:p>
        </p:txBody>
      </p:sp>
      <p:grpSp>
        <p:nvGrpSpPr>
          <p:cNvPr id="3" name="Group 2">
            <a:extLst>
              <a:ext uri="{FF2B5EF4-FFF2-40B4-BE49-F238E27FC236}">
                <a16:creationId xmlns:a16="http://schemas.microsoft.com/office/drawing/2014/main" id="{A6EBBD68-880F-4958-B044-FE8BC71207F1}"/>
              </a:ext>
            </a:extLst>
          </p:cNvPr>
          <p:cNvGrpSpPr/>
          <p:nvPr/>
        </p:nvGrpSpPr>
        <p:grpSpPr>
          <a:xfrm>
            <a:off x="5617488" y="2632441"/>
            <a:ext cx="2325167" cy="1082309"/>
            <a:chOff x="5617488" y="2632441"/>
            <a:chExt cx="2325167" cy="1082309"/>
          </a:xfrm>
        </p:grpSpPr>
        <p:sp>
          <p:nvSpPr>
            <p:cNvPr id="14" name="Right Brace 13">
              <a:extLst>
                <a:ext uri="{FF2B5EF4-FFF2-40B4-BE49-F238E27FC236}">
                  <a16:creationId xmlns:a16="http://schemas.microsoft.com/office/drawing/2014/main" id="{399F499E-0362-4648-B59E-1066CDFA4C49}"/>
                </a:ext>
              </a:extLst>
            </p:cNvPr>
            <p:cNvSpPr/>
            <p:nvPr/>
          </p:nvSpPr>
          <p:spPr>
            <a:xfrm>
              <a:off x="5617488" y="2632441"/>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0" name="Title 11">
              <a:extLst>
                <a:ext uri="{FF2B5EF4-FFF2-40B4-BE49-F238E27FC236}">
                  <a16:creationId xmlns:a16="http://schemas.microsoft.com/office/drawing/2014/main" id="{18F39418-B1EF-4158-B11F-B3B6E3BBA058}"/>
                </a:ext>
              </a:extLst>
            </p:cNvPr>
            <p:cNvSpPr txBox="1">
              <a:spLocks/>
            </p:cNvSpPr>
            <p:nvPr/>
          </p:nvSpPr>
          <p:spPr>
            <a:xfrm>
              <a:off x="6321033" y="2983296"/>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75000"/>
                    </a:schemeClr>
                  </a:solidFill>
                  <a:latin typeface="+mn-lt"/>
                </a:rPr>
                <a:t>Part 2 </a:t>
              </a:r>
            </a:p>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p:txBody>
        </p:sp>
      </p:grpSp>
      <p:grpSp>
        <p:nvGrpSpPr>
          <p:cNvPr id="4" name="Group 3">
            <a:extLst>
              <a:ext uri="{FF2B5EF4-FFF2-40B4-BE49-F238E27FC236}">
                <a16:creationId xmlns:a16="http://schemas.microsoft.com/office/drawing/2014/main" id="{3DBE3D73-FC3A-4466-92ED-444C28061312}"/>
              </a:ext>
            </a:extLst>
          </p:cNvPr>
          <p:cNvGrpSpPr/>
          <p:nvPr/>
        </p:nvGrpSpPr>
        <p:grpSpPr>
          <a:xfrm>
            <a:off x="5660711" y="3988653"/>
            <a:ext cx="2295196" cy="1082309"/>
            <a:chOff x="5660711" y="3988653"/>
            <a:chExt cx="2295196" cy="1082309"/>
          </a:xfrm>
        </p:grpSpPr>
        <p:sp>
          <p:nvSpPr>
            <p:cNvPr id="15" name="Right Brace 14">
              <a:extLst>
                <a:ext uri="{FF2B5EF4-FFF2-40B4-BE49-F238E27FC236}">
                  <a16:creationId xmlns:a16="http://schemas.microsoft.com/office/drawing/2014/main" id="{FB5132F9-8499-49FB-AA01-FB3C6C891024}"/>
                </a:ext>
              </a:extLst>
            </p:cNvPr>
            <p:cNvSpPr/>
            <p:nvPr/>
          </p:nvSpPr>
          <p:spPr>
            <a:xfrm>
              <a:off x="5660711" y="3988653"/>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5" name="Title 11">
              <a:extLst>
                <a:ext uri="{FF2B5EF4-FFF2-40B4-BE49-F238E27FC236}">
                  <a16:creationId xmlns:a16="http://schemas.microsoft.com/office/drawing/2014/main" id="{89D5365D-32A4-452A-98CD-64286A122335}"/>
                </a:ext>
              </a:extLst>
            </p:cNvPr>
            <p:cNvSpPr txBox="1">
              <a:spLocks/>
            </p:cNvSpPr>
            <p:nvPr/>
          </p:nvSpPr>
          <p:spPr>
            <a:xfrm>
              <a:off x="6334285" y="4262373"/>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Part 3 </a:t>
              </a:r>
            </a:p>
            <a:p>
              <a:pPr marL="800100" lvl="1" indent="-342900">
                <a:buFont typeface="Calibri" panose="020F0502020204030204" pitchFamily="34" charset="0"/>
                <a:buChar char="−"/>
              </a:pPr>
              <a:r>
                <a:rPr lang="en-US" sz="100" dirty="0">
                  <a:solidFill>
                    <a:schemeClr val="accent2">
                      <a:lumMod val="75000"/>
                    </a:schemeClr>
                  </a:solidFill>
                  <a:latin typeface="+mn-lt"/>
                </a:rPr>
                <a:t>	</a:t>
              </a:r>
            </a:p>
            <a:p>
              <a:pPr lvl="1"/>
              <a:endParaRPr lang="en-US" sz="100" dirty="0">
                <a:solidFill>
                  <a:schemeClr val="accent2">
                    <a:lumMod val="75000"/>
                  </a:schemeClr>
                </a:solidFill>
                <a:latin typeface="+mn-lt"/>
              </a:endParaRPr>
            </a:p>
          </p:txBody>
        </p:sp>
      </p:grpSp>
      <p:sp>
        <p:nvSpPr>
          <p:cNvPr id="13" name="Right Brace 12">
            <a:extLst>
              <a:ext uri="{FF2B5EF4-FFF2-40B4-BE49-F238E27FC236}">
                <a16:creationId xmlns:a16="http://schemas.microsoft.com/office/drawing/2014/main" id="{3161FB21-3FF9-4F25-9B10-0A3FE2BADAFB}"/>
              </a:ext>
            </a:extLst>
          </p:cNvPr>
          <p:cNvSpPr/>
          <p:nvPr/>
        </p:nvSpPr>
        <p:spPr>
          <a:xfrm>
            <a:off x="5617488" y="1093604"/>
            <a:ext cx="476250" cy="1425455"/>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1C5191FA-2228-4453-8844-8C1E0EFBD841}"/>
              </a:ext>
            </a:extLst>
          </p:cNvPr>
          <p:cNvGrpSpPr/>
          <p:nvPr/>
        </p:nvGrpSpPr>
        <p:grpSpPr>
          <a:xfrm>
            <a:off x="6301378" y="994963"/>
            <a:ext cx="3082466" cy="1599689"/>
            <a:chOff x="6301377" y="994963"/>
            <a:chExt cx="3408602" cy="1599689"/>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6301377" y="1610567"/>
              <a:ext cx="1621622" cy="4436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75000"/>
                    </a:schemeClr>
                  </a:solidFill>
                  <a:latin typeface="+mn-lt"/>
                </a:rPr>
                <a:t>Part 1: </a:t>
              </a:r>
            </a:p>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p:txBody>
        </p:sp>
        <p:sp>
          <p:nvSpPr>
            <p:cNvPr id="19" name="Title 11">
              <a:extLst>
                <a:ext uri="{FF2B5EF4-FFF2-40B4-BE49-F238E27FC236}">
                  <a16:creationId xmlns:a16="http://schemas.microsoft.com/office/drawing/2014/main" id="{8C62D1ED-22DE-4FBE-9682-F3F0139E0E7F}"/>
                </a:ext>
              </a:extLst>
            </p:cNvPr>
            <p:cNvSpPr txBox="1">
              <a:spLocks/>
            </p:cNvSpPr>
            <p:nvPr/>
          </p:nvSpPr>
          <p:spPr>
            <a:xfrm>
              <a:off x="7581406" y="994963"/>
              <a:ext cx="2128573" cy="15996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What?</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Why?</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Impact?</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Issues?</a:t>
              </a:r>
            </a:p>
            <a:p>
              <a:endParaRPr lang="en-SG" dirty="0">
                <a:solidFill>
                  <a:schemeClr val="bg2">
                    <a:lumMod val="75000"/>
                  </a:schemeClr>
                </a:solidFill>
              </a:endParaRPr>
            </a:p>
          </p:txBody>
        </p:sp>
      </p:grpSp>
      <p:pic>
        <p:nvPicPr>
          <p:cNvPr id="21" name="Picture 20">
            <a:extLst>
              <a:ext uri="{FF2B5EF4-FFF2-40B4-BE49-F238E27FC236}">
                <a16:creationId xmlns:a16="http://schemas.microsoft.com/office/drawing/2014/main" id="{D1C7B5D9-5203-482A-96B5-8A1B0E75BFE3}"/>
              </a:ext>
            </a:extLst>
          </p:cNvPr>
          <p:cNvPicPr>
            <a:picLocks noChangeAspect="1"/>
          </p:cNvPicPr>
          <p:nvPr/>
        </p:nvPicPr>
        <p:blipFill>
          <a:blip r:embed="rId3"/>
          <a:stretch>
            <a:fillRect/>
          </a:stretch>
        </p:blipFill>
        <p:spPr>
          <a:xfrm>
            <a:off x="10426809" y="321309"/>
            <a:ext cx="1470334" cy="1289258"/>
          </a:xfrm>
          <a:prstGeom prst="rect">
            <a:avLst/>
          </a:prstGeom>
        </p:spPr>
      </p:pic>
    </p:spTree>
    <p:extLst>
      <p:ext uri="{BB962C8B-B14F-4D97-AF65-F5344CB8AC3E}">
        <p14:creationId xmlns:p14="http://schemas.microsoft.com/office/powerpoint/2010/main" val="1420297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1808333" y="1202095"/>
            <a:ext cx="9888928" cy="5148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fr-BE" sz="2400" b="1" dirty="0">
                <a:latin typeface="+mn-lt"/>
              </a:rPr>
              <a:t>Central position </a:t>
            </a:r>
            <a:r>
              <a:rPr lang="fr-BE" sz="2400" dirty="0">
                <a:latin typeface="+mn-lt"/>
              </a:rPr>
              <a:t>~ important transport hub in EU  ~ </a:t>
            </a:r>
            <a:r>
              <a:rPr lang="en-US" sz="2400" dirty="0">
                <a:latin typeface="+mn-lt"/>
              </a:rPr>
              <a:t>opportunities</a:t>
            </a:r>
            <a:endParaRPr lang="en-US" dirty="0"/>
          </a:p>
        </p:txBody>
      </p:sp>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sp>
        <p:nvSpPr>
          <p:cNvPr id="8" name="Title 11">
            <a:extLst>
              <a:ext uri="{FF2B5EF4-FFF2-40B4-BE49-F238E27FC236}">
                <a16:creationId xmlns:a16="http://schemas.microsoft.com/office/drawing/2014/main" id="{3B72283C-7E04-4A07-AC42-2F2FBF2DE717}"/>
              </a:ext>
            </a:extLst>
          </p:cNvPr>
          <p:cNvSpPr txBox="1">
            <a:spLocks/>
          </p:cNvSpPr>
          <p:nvPr/>
        </p:nvSpPr>
        <p:spPr>
          <a:xfrm>
            <a:off x="494739" y="315883"/>
            <a:ext cx="7037437" cy="6706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 3: Be trade of exotic animals</a:t>
            </a:r>
            <a:endParaRPr lang="en-SG" sz="3600" dirty="0">
              <a:solidFill>
                <a:schemeClr val="accent2">
                  <a:lumMod val="75000"/>
                </a:schemeClr>
              </a:solidFill>
            </a:endParaRPr>
          </a:p>
        </p:txBody>
      </p:sp>
      <p:pic>
        <p:nvPicPr>
          <p:cNvPr id="3" name="Picture 2">
            <a:extLst>
              <a:ext uri="{FF2B5EF4-FFF2-40B4-BE49-F238E27FC236}">
                <a16:creationId xmlns:a16="http://schemas.microsoft.com/office/drawing/2014/main" id="{B3495538-A040-43A1-96A8-91864E361032}"/>
              </a:ext>
            </a:extLst>
          </p:cNvPr>
          <p:cNvPicPr>
            <a:picLocks noChangeAspect="1"/>
          </p:cNvPicPr>
          <p:nvPr/>
        </p:nvPicPr>
        <p:blipFill>
          <a:blip r:embed="rId3"/>
          <a:stretch>
            <a:fillRect/>
          </a:stretch>
        </p:blipFill>
        <p:spPr>
          <a:xfrm>
            <a:off x="494739" y="975438"/>
            <a:ext cx="1130370" cy="1099701"/>
          </a:xfrm>
          <a:prstGeom prst="rect">
            <a:avLst/>
          </a:prstGeom>
        </p:spPr>
      </p:pic>
      <p:grpSp>
        <p:nvGrpSpPr>
          <p:cNvPr id="16" name="Group 15">
            <a:extLst>
              <a:ext uri="{FF2B5EF4-FFF2-40B4-BE49-F238E27FC236}">
                <a16:creationId xmlns:a16="http://schemas.microsoft.com/office/drawing/2014/main" id="{441700B1-E1C3-4303-94E6-0C22C1534198}"/>
              </a:ext>
            </a:extLst>
          </p:cNvPr>
          <p:cNvGrpSpPr/>
          <p:nvPr/>
        </p:nvGrpSpPr>
        <p:grpSpPr>
          <a:xfrm>
            <a:off x="494739" y="2326063"/>
            <a:ext cx="11534829" cy="4216054"/>
            <a:chOff x="494739" y="2326063"/>
            <a:chExt cx="11534829" cy="4216054"/>
          </a:xfrm>
        </p:grpSpPr>
        <p:grpSp>
          <p:nvGrpSpPr>
            <p:cNvPr id="4" name="Group 3">
              <a:extLst>
                <a:ext uri="{FF2B5EF4-FFF2-40B4-BE49-F238E27FC236}">
                  <a16:creationId xmlns:a16="http://schemas.microsoft.com/office/drawing/2014/main" id="{73ED3FEA-246A-441B-9666-9D48E9EE2E76}"/>
                </a:ext>
              </a:extLst>
            </p:cNvPr>
            <p:cNvGrpSpPr/>
            <p:nvPr/>
          </p:nvGrpSpPr>
          <p:grpSpPr>
            <a:xfrm>
              <a:off x="571627" y="2326063"/>
              <a:ext cx="11457941" cy="3807423"/>
              <a:chOff x="571627" y="2326063"/>
              <a:chExt cx="11457941" cy="3807423"/>
            </a:xfrm>
          </p:grpSpPr>
          <p:pic>
            <p:nvPicPr>
              <p:cNvPr id="9" name="Picture 8">
                <a:extLst>
                  <a:ext uri="{FF2B5EF4-FFF2-40B4-BE49-F238E27FC236}">
                    <a16:creationId xmlns:a16="http://schemas.microsoft.com/office/drawing/2014/main" id="{7449F094-432E-4027-9EB2-86E2023C2F1F}"/>
                  </a:ext>
                </a:extLst>
              </p:cNvPr>
              <p:cNvPicPr>
                <a:picLocks noChangeAspect="1"/>
              </p:cNvPicPr>
              <p:nvPr/>
            </p:nvPicPr>
            <p:blipFill>
              <a:blip r:embed="rId4"/>
              <a:stretch>
                <a:fillRect/>
              </a:stretch>
            </p:blipFill>
            <p:spPr>
              <a:xfrm>
                <a:off x="571627" y="2326063"/>
                <a:ext cx="4896157" cy="3807423"/>
              </a:xfrm>
              <a:prstGeom prst="rect">
                <a:avLst/>
              </a:prstGeom>
            </p:spPr>
          </p:pic>
          <p:pic>
            <p:nvPicPr>
              <p:cNvPr id="12" name="Picture 11">
                <a:extLst>
                  <a:ext uri="{FF2B5EF4-FFF2-40B4-BE49-F238E27FC236}">
                    <a16:creationId xmlns:a16="http://schemas.microsoft.com/office/drawing/2014/main" id="{10F8BC51-AD51-4C64-98F3-37D41D33372A}"/>
                  </a:ext>
                </a:extLst>
              </p:cNvPr>
              <p:cNvPicPr>
                <a:picLocks noChangeAspect="1"/>
              </p:cNvPicPr>
              <p:nvPr/>
            </p:nvPicPr>
            <p:blipFill>
              <a:blip r:embed="rId5"/>
              <a:stretch>
                <a:fillRect/>
              </a:stretch>
            </p:blipFill>
            <p:spPr>
              <a:xfrm>
                <a:off x="5658226" y="2414151"/>
                <a:ext cx="6371342" cy="3253866"/>
              </a:xfrm>
              <a:prstGeom prst="rect">
                <a:avLst/>
              </a:prstGeom>
            </p:spPr>
          </p:pic>
        </p:grpSp>
        <p:sp>
          <p:nvSpPr>
            <p:cNvPr id="13" name="Title 11">
              <a:extLst>
                <a:ext uri="{FF2B5EF4-FFF2-40B4-BE49-F238E27FC236}">
                  <a16:creationId xmlns:a16="http://schemas.microsoft.com/office/drawing/2014/main" id="{0377D991-A149-4FF6-9109-97965EFA3FD7}"/>
                </a:ext>
              </a:extLst>
            </p:cNvPr>
            <p:cNvSpPr txBox="1">
              <a:spLocks/>
            </p:cNvSpPr>
            <p:nvPr/>
          </p:nvSpPr>
          <p:spPr>
            <a:xfrm>
              <a:off x="494739" y="6136907"/>
              <a:ext cx="2449939" cy="40521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i="1" dirty="0"/>
                <a:t>[Janssens &amp; </a:t>
              </a:r>
              <a:r>
                <a:rPr lang="en-US" sz="1400" i="1" dirty="0" err="1"/>
                <a:t>Leupen</a:t>
              </a:r>
              <a:r>
                <a:rPr lang="en-US" sz="1400" i="1" dirty="0"/>
                <a:t>, 2019)</a:t>
              </a:r>
            </a:p>
            <a:p>
              <a:endParaRPr lang="en-SG" sz="1400" dirty="0"/>
            </a:p>
          </p:txBody>
        </p:sp>
      </p:grpSp>
      <p:grpSp>
        <p:nvGrpSpPr>
          <p:cNvPr id="7" name="Group 6">
            <a:extLst>
              <a:ext uri="{FF2B5EF4-FFF2-40B4-BE49-F238E27FC236}">
                <a16:creationId xmlns:a16="http://schemas.microsoft.com/office/drawing/2014/main" id="{DE6E98F0-BE11-488B-A255-C799CAB1E23B}"/>
              </a:ext>
            </a:extLst>
          </p:cNvPr>
          <p:cNvGrpSpPr/>
          <p:nvPr/>
        </p:nvGrpSpPr>
        <p:grpSpPr>
          <a:xfrm>
            <a:off x="2743199" y="4943959"/>
            <a:ext cx="3529894" cy="945396"/>
            <a:chOff x="2743199" y="4943959"/>
            <a:chExt cx="3529894" cy="945396"/>
          </a:xfrm>
        </p:grpSpPr>
        <p:sp>
          <p:nvSpPr>
            <p:cNvPr id="14" name="Oval 13">
              <a:extLst>
                <a:ext uri="{FF2B5EF4-FFF2-40B4-BE49-F238E27FC236}">
                  <a16:creationId xmlns:a16="http://schemas.microsoft.com/office/drawing/2014/main" id="{378BA004-5DC6-4E21-B1EF-32E7B38B3A89}"/>
                </a:ext>
              </a:extLst>
            </p:cNvPr>
            <p:cNvSpPr/>
            <p:nvPr/>
          </p:nvSpPr>
          <p:spPr>
            <a:xfrm>
              <a:off x="2743199" y="5288666"/>
              <a:ext cx="728421" cy="600689"/>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E866AE1B-E1AD-438D-A431-83F8CDA37717}"/>
                </a:ext>
              </a:extLst>
            </p:cNvPr>
            <p:cNvSpPr/>
            <p:nvPr/>
          </p:nvSpPr>
          <p:spPr>
            <a:xfrm>
              <a:off x="5658226" y="4943959"/>
              <a:ext cx="614867" cy="344707"/>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987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grpSp>
        <p:nvGrpSpPr>
          <p:cNvPr id="2" name="Group 1">
            <a:extLst>
              <a:ext uri="{FF2B5EF4-FFF2-40B4-BE49-F238E27FC236}">
                <a16:creationId xmlns:a16="http://schemas.microsoft.com/office/drawing/2014/main" id="{42768DA0-D46E-4E26-8DA1-E75449D3DFD7}"/>
              </a:ext>
            </a:extLst>
          </p:cNvPr>
          <p:cNvGrpSpPr/>
          <p:nvPr/>
        </p:nvGrpSpPr>
        <p:grpSpPr>
          <a:xfrm>
            <a:off x="204489" y="0"/>
            <a:ext cx="10444678" cy="4181000"/>
            <a:chOff x="204489" y="0"/>
            <a:chExt cx="10444678" cy="4181000"/>
          </a:xfrm>
        </p:grpSpPr>
        <p:pic>
          <p:nvPicPr>
            <p:cNvPr id="11" name="Picture 10">
              <a:extLst>
                <a:ext uri="{FF2B5EF4-FFF2-40B4-BE49-F238E27FC236}">
                  <a16:creationId xmlns:a16="http://schemas.microsoft.com/office/drawing/2014/main" id="{40A63C08-1D03-4F61-BC4A-0C4ABC9D7F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94" t="20495" r="5870" b="4667"/>
            <a:stretch/>
          </p:blipFill>
          <p:spPr>
            <a:xfrm>
              <a:off x="204489" y="0"/>
              <a:ext cx="6590243" cy="3859078"/>
            </a:xfrm>
            <a:prstGeom prst="rect">
              <a:avLst/>
            </a:prstGeom>
          </p:spPr>
        </p:pic>
        <p:sp>
          <p:nvSpPr>
            <p:cNvPr id="5" name="Title 11">
              <a:extLst>
                <a:ext uri="{FF2B5EF4-FFF2-40B4-BE49-F238E27FC236}">
                  <a16:creationId xmlns:a16="http://schemas.microsoft.com/office/drawing/2014/main" id="{EE27E4F9-F942-44AA-955B-03FAF4E732B1}"/>
                </a:ext>
              </a:extLst>
            </p:cNvPr>
            <p:cNvSpPr txBox="1">
              <a:spLocks/>
            </p:cNvSpPr>
            <p:nvPr/>
          </p:nvSpPr>
          <p:spPr>
            <a:xfrm>
              <a:off x="204489" y="3871034"/>
              <a:ext cx="1880853" cy="309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(Musing </a:t>
              </a:r>
              <a:r>
                <a:rPr lang="en-US" sz="1400" i="1" dirty="0">
                  <a:latin typeface="+mn-lt"/>
                </a:rPr>
                <a:t>et al., </a:t>
              </a:r>
              <a:r>
                <a:rPr lang="en-US" sz="1400" dirty="0">
                  <a:latin typeface="+mn-lt"/>
                </a:rPr>
                <a:t>2018)</a:t>
              </a:r>
            </a:p>
            <a:p>
              <a:endParaRPr lang="en-SG" sz="1400" dirty="0"/>
            </a:p>
          </p:txBody>
        </p:sp>
        <p:sp>
          <p:nvSpPr>
            <p:cNvPr id="13" name="TextBox 12">
              <a:extLst>
                <a:ext uri="{FF2B5EF4-FFF2-40B4-BE49-F238E27FC236}">
                  <a16:creationId xmlns:a16="http://schemas.microsoft.com/office/drawing/2014/main" id="{BF4D364E-16F2-434A-A48A-A817C7D8D1FE}"/>
                </a:ext>
              </a:extLst>
            </p:cNvPr>
            <p:cNvSpPr txBox="1"/>
            <p:nvPr/>
          </p:nvSpPr>
          <p:spPr>
            <a:xfrm>
              <a:off x="6915255" y="108488"/>
              <a:ext cx="3733912" cy="461665"/>
            </a:xfrm>
            <a:prstGeom prst="rect">
              <a:avLst/>
            </a:prstGeom>
            <a:solidFill>
              <a:schemeClr val="bg1">
                <a:lumMod val="50000"/>
              </a:schemeClr>
            </a:solidFill>
          </p:spPr>
          <p:txBody>
            <a:bodyPr wrap="square" rtlCol="0">
              <a:spAutoFit/>
            </a:bodyPr>
            <a:lstStyle/>
            <a:p>
              <a:r>
                <a:rPr lang="en-GB" sz="2400" dirty="0">
                  <a:solidFill>
                    <a:schemeClr val="bg1"/>
                  </a:solidFill>
                  <a:latin typeface="Roboto Condensed"/>
                </a:rPr>
                <a:t>LEGAL TRADE</a:t>
              </a:r>
            </a:p>
          </p:txBody>
        </p:sp>
      </p:grpSp>
      <p:grpSp>
        <p:nvGrpSpPr>
          <p:cNvPr id="4" name="Group 3">
            <a:extLst>
              <a:ext uri="{FF2B5EF4-FFF2-40B4-BE49-F238E27FC236}">
                <a16:creationId xmlns:a16="http://schemas.microsoft.com/office/drawing/2014/main" id="{DBFD75F1-04C5-4510-B88B-8B635AD14D79}"/>
              </a:ext>
            </a:extLst>
          </p:cNvPr>
          <p:cNvGrpSpPr/>
          <p:nvPr/>
        </p:nvGrpSpPr>
        <p:grpSpPr>
          <a:xfrm>
            <a:off x="2485259" y="3153431"/>
            <a:ext cx="9706741" cy="3711254"/>
            <a:chOff x="2485259" y="3153431"/>
            <a:chExt cx="9706741" cy="3711254"/>
          </a:xfrm>
        </p:grpSpPr>
        <p:pic>
          <p:nvPicPr>
            <p:cNvPr id="7" name="Picture 6">
              <a:extLst>
                <a:ext uri="{FF2B5EF4-FFF2-40B4-BE49-F238E27FC236}">
                  <a16:creationId xmlns:a16="http://schemas.microsoft.com/office/drawing/2014/main" id="{0B23809D-9366-4C51-96A5-95D90A5DBE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58" b="3872"/>
            <a:stretch/>
          </p:blipFill>
          <p:spPr>
            <a:xfrm>
              <a:off x="5807554" y="3153431"/>
              <a:ext cx="6384446" cy="3711254"/>
            </a:xfrm>
            <a:prstGeom prst="rect">
              <a:avLst/>
            </a:prstGeom>
          </p:spPr>
        </p:pic>
        <p:sp>
          <p:nvSpPr>
            <p:cNvPr id="8" name="TextBox 7">
              <a:extLst>
                <a:ext uri="{FF2B5EF4-FFF2-40B4-BE49-F238E27FC236}">
                  <a16:creationId xmlns:a16="http://schemas.microsoft.com/office/drawing/2014/main" id="{472ECB47-4691-49E5-8B7E-FF8BF839AB40}"/>
                </a:ext>
              </a:extLst>
            </p:cNvPr>
            <p:cNvSpPr txBox="1"/>
            <p:nvPr/>
          </p:nvSpPr>
          <p:spPr>
            <a:xfrm>
              <a:off x="2485259" y="6396335"/>
              <a:ext cx="3733912" cy="461665"/>
            </a:xfrm>
            <a:prstGeom prst="rect">
              <a:avLst/>
            </a:prstGeom>
            <a:solidFill>
              <a:schemeClr val="bg1">
                <a:lumMod val="50000"/>
              </a:schemeClr>
            </a:solidFill>
          </p:spPr>
          <p:txBody>
            <a:bodyPr wrap="square" rtlCol="0">
              <a:spAutoFit/>
            </a:bodyPr>
            <a:lstStyle/>
            <a:p>
              <a:pPr algn="r"/>
              <a:r>
                <a:rPr lang="en-GB" sz="2400" dirty="0">
                  <a:solidFill>
                    <a:schemeClr val="bg1"/>
                  </a:solidFill>
                  <a:latin typeface="Roboto Condensed"/>
                </a:rPr>
                <a:t>ILLEGAL TRADE</a:t>
              </a:r>
            </a:p>
          </p:txBody>
        </p:sp>
      </p:grpSp>
      <p:grpSp>
        <p:nvGrpSpPr>
          <p:cNvPr id="3" name="Group 2">
            <a:extLst>
              <a:ext uri="{FF2B5EF4-FFF2-40B4-BE49-F238E27FC236}">
                <a16:creationId xmlns:a16="http://schemas.microsoft.com/office/drawing/2014/main" id="{029FAFDC-D6A0-42E8-B92F-C3EA46BEDD7A}"/>
              </a:ext>
            </a:extLst>
          </p:cNvPr>
          <p:cNvGrpSpPr/>
          <p:nvPr/>
        </p:nvGrpSpPr>
        <p:grpSpPr>
          <a:xfrm>
            <a:off x="83967" y="2077617"/>
            <a:ext cx="3741960" cy="1956212"/>
            <a:chOff x="83967" y="2077617"/>
            <a:chExt cx="3741960" cy="1956212"/>
          </a:xfrm>
        </p:grpSpPr>
        <p:sp>
          <p:nvSpPr>
            <p:cNvPr id="15" name="Oval 14">
              <a:extLst>
                <a:ext uri="{FF2B5EF4-FFF2-40B4-BE49-F238E27FC236}">
                  <a16:creationId xmlns:a16="http://schemas.microsoft.com/office/drawing/2014/main" id="{9C4EA9DB-2BBD-42B7-97C3-6A3F32E6AE6A}"/>
                </a:ext>
              </a:extLst>
            </p:cNvPr>
            <p:cNvSpPr/>
            <p:nvPr/>
          </p:nvSpPr>
          <p:spPr>
            <a:xfrm>
              <a:off x="83967" y="2077617"/>
              <a:ext cx="1880854" cy="1165313"/>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914412C6-26EB-460E-B027-C535C8EA2540}"/>
                </a:ext>
              </a:extLst>
            </p:cNvPr>
            <p:cNvSpPr/>
            <p:nvPr/>
          </p:nvSpPr>
          <p:spPr>
            <a:xfrm>
              <a:off x="1945073" y="2868516"/>
              <a:ext cx="1880854" cy="1165313"/>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Oval 16">
            <a:extLst>
              <a:ext uri="{FF2B5EF4-FFF2-40B4-BE49-F238E27FC236}">
                <a16:creationId xmlns:a16="http://schemas.microsoft.com/office/drawing/2014/main" id="{5E579426-AB3B-4701-B163-7D6FAF7A3128}"/>
              </a:ext>
            </a:extLst>
          </p:cNvPr>
          <p:cNvSpPr/>
          <p:nvPr/>
        </p:nvSpPr>
        <p:spPr>
          <a:xfrm>
            <a:off x="9496926" y="2999874"/>
            <a:ext cx="2695074" cy="1828800"/>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C99DCE2F-5A2D-4B13-880D-3075214861A9}"/>
              </a:ext>
            </a:extLst>
          </p:cNvPr>
          <p:cNvGrpSpPr/>
          <p:nvPr/>
        </p:nvGrpSpPr>
        <p:grpSpPr>
          <a:xfrm>
            <a:off x="7075917" y="723710"/>
            <a:ext cx="4911594" cy="2466879"/>
            <a:chOff x="7075917" y="723710"/>
            <a:chExt cx="4911594" cy="2466879"/>
          </a:xfrm>
        </p:grpSpPr>
        <p:pic>
          <p:nvPicPr>
            <p:cNvPr id="18" name="Picture 17">
              <a:extLst>
                <a:ext uri="{FF2B5EF4-FFF2-40B4-BE49-F238E27FC236}">
                  <a16:creationId xmlns:a16="http://schemas.microsoft.com/office/drawing/2014/main" id="{BA452D28-AD0C-41E9-8464-825F7A9D628C}"/>
                </a:ext>
              </a:extLst>
            </p:cNvPr>
            <p:cNvPicPr>
              <a:picLocks noChangeAspect="1"/>
            </p:cNvPicPr>
            <p:nvPr/>
          </p:nvPicPr>
          <p:blipFill>
            <a:blip r:embed="rId5"/>
            <a:stretch>
              <a:fillRect/>
            </a:stretch>
          </p:blipFill>
          <p:spPr>
            <a:xfrm>
              <a:off x="7094569" y="723710"/>
              <a:ext cx="4892942" cy="2005635"/>
            </a:xfrm>
            <a:prstGeom prst="rect">
              <a:avLst/>
            </a:prstGeom>
          </p:spPr>
        </p:pic>
        <p:sp>
          <p:nvSpPr>
            <p:cNvPr id="19" name="Title 11">
              <a:extLst>
                <a:ext uri="{FF2B5EF4-FFF2-40B4-BE49-F238E27FC236}">
                  <a16:creationId xmlns:a16="http://schemas.microsoft.com/office/drawing/2014/main" id="{85563094-546D-4BAD-8E05-319E871C861B}"/>
                </a:ext>
              </a:extLst>
            </p:cNvPr>
            <p:cNvSpPr txBox="1">
              <a:spLocks/>
            </p:cNvSpPr>
            <p:nvPr/>
          </p:nvSpPr>
          <p:spPr>
            <a:xfrm>
              <a:off x="7075917" y="2809159"/>
              <a:ext cx="1269405" cy="3814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(IFAW</a:t>
              </a:r>
              <a:r>
                <a:rPr lang="en-US" sz="1400" i="1" dirty="0">
                  <a:latin typeface="+mn-lt"/>
                </a:rPr>
                <a:t>, </a:t>
              </a:r>
              <a:r>
                <a:rPr lang="en-US" sz="1400" dirty="0">
                  <a:latin typeface="+mn-lt"/>
                </a:rPr>
                <a:t>2014)</a:t>
              </a:r>
            </a:p>
            <a:p>
              <a:endParaRPr lang="en-SG" sz="1400" dirty="0"/>
            </a:p>
          </p:txBody>
        </p:sp>
      </p:grpSp>
      <p:pic>
        <p:nvPicPr>
          <p:cNvPr id="21" name="Picture 20">
            <a:extLst>
              <a:ext uri="{FF2B5EF4-FFF2-40B4-BE49-F238E27FC236}">
                <a16:creationId xmlns:a16="http://schemas.microsoft.com/office/drawing/2014/main" id="{C998F81C-10EF-4FEB-8EF6-2A8149030686}"/>
              </a:ext>
            </a:extLst>
          </p:cNvPr>
          <p:cNvPicPr>
            <a:picLocks noChangeAspect="1"/>
          </p:cNvPicPr>
          <p:nvPr/>
        </p:nvPicPr>
        <p:blipFill>
          <a:blip r:embed="rId6"/>
          <a:stretch>
            <a:fillRect/>
          </a:stretch>
        </p:blipFill>
        <p:spPr>
          <a:xfrm>
            <a:off x="449924" y="4288312"/>
            <a:ext cx="5357630" cy="1895980"/>
          </a:xfrm>
          <a:prstGeom prst="rect">
            <a:avLst/>
          </a:prstGeom>
        </p:spPr>
      </p:pic>
    </p:spTree>
    <p:extLst>
      <p:ext uri="{BB962C8B-B14F-4D97-AF65-F5344CB8AC3E}">
        <p14:creationId xmlns:p14="http://schemas.microsoft.com/office/powerpoint/2010/main" val="422770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grpSp>
        <p:nvGrpSpPr>
          <p:cNvPr id="12" name="Group 11">
            <a:extLst>
              <a:ext uri="{FF2B5EF4-FFF2-40B4-BE49-F238E27FC236}">
                <a16:creationId xmlns:a16="http://schemas.microsoft.com/office/drawing/2014/main" id="{3C24E65B-DC8B-4AC1-90A1-E8FBBB933B9E}"/>
              </a:ext>
            </a:extLst>
          </p:cNvPr>
          <p:cNvGrpSpPr/>
          <p:nvPr/>
        </p:nvGrpSpPr>
        <p:grpSpPr>
          <a:xfrm>
            <a:off x="350650" y="1093604"/>
            <a:ext cx="5079300" cy="3978690"/>
            <a:chOff x="826900" y="2918558"/>
            <a:chExt cx="5079300" cy="3350245"/>
          </a:xfrm>
        </p:grpSpPr>
        <p:sp>
          <p:nvSpPr>
            <p:cNvPr id="8" name="Shape 60">
              <a:extLst>
                <a:ext uri="{FF2B5EF4-FFF2-40B4-BE49-F238E27FC236}">
                  <a16:creationId xmlns:a16="http://schemas.microsoft.com/office/drawing/2014/main" id="{5377F119-6A2D-496C-B71C-D03DFF4062AE}"/>
                </a:ext>
              </a:extLst>
            </p:cNvPr>
            <p:cNvSpPr txBox="1"/>
            <p:nvPr/>
          </p:nvSpPr>
          <p:spPr>
            <a:xfrm>
              <a:off x="826900" y="2918558"/>
              <a:ext cx="5079300" cy="3350245"/>
            </a:xfrm>
            <a:prstGeom prst="rect">
              <a:avLst/>
            </a:prstGeom>
            <a:solidFill>
              <a:srgbClr val="FFE96C">
                <a:alpha val="79610"/>
              </a:srgbClr>
            </a:solidFill>
            <a:ln>
              <a:noFill/>
            </a:ln>
          </p:spPr>
          <p:txBody>
            <a:bodyPr lIns="91425" tIns="45700" rIns="91425" bIns="45700" anchor="ctr" anchorCtr="0">
              <a:noAutofit/>
            </a:bodyPr>
            <a:lstStyle/>
            <a:p>
              <a:pPr marL="0" marR="0" lvl="0" indent="0" algn="l" rtl="0">
                <a:lnSpc>
                  <a:spcPct val="160000"/>
                </a:lnSpc>
                <a:spcBef>
                  <a:spcPts val="0"/>
                </a:spcBef>
                <a:buClr>
                  <a:schemeClr val="lt1"/>
                </a:buClr>
                <a:buFont typeface="Arial"/>
                <a:buNone/>
              </a:pPr>
              <a:endParaRPr sz="2000" b="0" i="0" u="none" strike="noStrike" cap="none" dirty="0">
                <a:solidFill>
                  <a:schemeClr val="lt1"/>
                </a:solidFill>
                <a:latin typeface="Arial"/>
                <a:ea typeface="Arial"/>
                <a:cs typeface="Arial"/>
                <a:sym typeface="Arial"/>
              </a:endParaRPr>
            </a:p>
          </p:txBody>
        </p:sp>
        <p:sp>
          <p:nvSpPr>
            <p:cNvPr id="9" name="Title 11">
              <a:extLst>
                <a:ext uri="{FF2B5EF4-FFF2-40B4-BE49-F238E27FC236}">
                  <a16:creationId xmlns:a16="http://schemas.microsoft.com/office/drawing/2014/main" id="{59E5E7F9-B4F7-465A-8B2A-0F89A9F992D6}"/>
                </a:ext>
              </a:extLst>
            </p:cNvPr>
            <p:cNvSpPr txBox="1">
              <a:spLocks/>
            </p:cNvSpPr>
            <p:nvPr/>
          </p:nvSpPr>
          <p:spPr>
            <a:xfrm>
              <a:off x="1058950" y="3057988"/>
              <a:ext cx="4615200" cy="1090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global trade of exotic animals</a:t>
              </a:r>
              <a:endParaRPr lang="en-SG" dirty="0"/>
            </a:p>
          </p:txBody>
        </p:sp>
        <p:sp>
          <p:nvSpPr>
            <p:cNvPr id="10" name="Title 12">
              <a:extLst>
                <a:ext uri="{FF2B5EF4-FFF2-40B4-BE49-F238E27FC236}">
                  <a16:creationId xmlns:a16="http://schemas.microsoft.com/office/drawing/2014/main" id="{C29189B4-533F-4FB1-B256-993DC3C10769}"/>
                </a:ext>
              </a:extLst>
            </p:cNvPr>
            <p:cNvSpPr txBox="1">
              <a:spLocks/>
            </p:cNvSpPr>
            <p:nvPr/>
          </p:nvSpPr>
          <p:spPr>
            <a:xfrm>
              <a:off x="1059924" y="4443849"/>
              <a:ext cx="4846275" cy="18249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dirty="0"/>
                <a:t>Overview of the scale</a:t>
              </a:r>
            </a:p>
            <a:p>
              <a:pPr>
                <a:spcAft>
                  <a:spcPts val="600"/>
                </a:spcAft>
              </a:pPr>
              <a:endParaRPr lang="en-US" sz="1400" dirty="0"/>
            </a:p>
            <a:p>
              <a:pPr>
                <a:spcAft>
                  <a:spcPts val="600"/>
                </a:spcAft>
              </a:pPr>
              <a:r>
                <a:rPr lang="en-US" sz="2800" dirty="0"/>
                <a:t>EU </a:t>
              </a:r>
            </a:p>
            <a:p>
              <a:pPr>
                <a:spcAft>
                  <a:spcPts val="600"/>
                </a:spcAft>
              </a:pPr>
              <a:endParaRPr lang="en-US" sz="2800" dirty="0"/>
            </a:p>
            <a:p>
              <a:pPr>
                <a:spcAft>
                  <a:spcPts val="600"/>
                </a:spcAft>
              </a:pPr>
              <a:r>
                <a:rPr lang="en-US" sz="2800" dirty="0"/>
                <a:t>Belgium</a:t>
              </a:r>
              <a:br>
                <a:rPr lang="en-US" dirty="0"/>
              </a:br>
              <a:br>
                <a:rPr lang="en-US" dirty="0"/>
              </a:br>
              <a:endParaRPr lang="en-SG" sz="2000" i="1" dirty="0"/>
            </a:p>
          </p:txBody>
        </p:sp>
        <p:cxnSp>
          <p:nvCxnSpPr>
            <p:cNvPr id="11" name="Shape 21">
              <a:extLst>
                <a:ext uri="{FF2B5EF4-FFF2-40B4-BE49-F238E27FC236}">
                  <a16:creationId xmlns:a16="http://schemas.microsoft.com/office/drawing/2014/main" id="{A15E7A29-0490-4803-8FE7-480E1AC8D822}"/>
                </a:ext>
              </a:extLst>
            </p:cNvPr>
            <p:cNvCxnSpPr/>
            <p:nvPr/>
          </p:nvCxnSpPr>
          <p:spPr>
            <a:xfrm>
              <a:off x="1058950" y="4159971"/>
              <a:ext cx="4616700" cy="11100"/>
            </a:xfrm>
            <a:prstGeom prst="straightConnector1">
              <a:avLst/>
            </a:prstGeom>
            <a:noFill/>
            <a:ln w="28575" cap="flat" cmpd="sng">
              <a:solidFill>
                <a:schemeClr val="tx1"/>
              </a:solidFill>
              <a:prstDash val="solid"/>
              <a:miter/>
              <a:headEnd type="none" w="med" len="med"/>
              <a:tailEnd type="none" w="med" len="med"/>
            </a:ln>
          </p:spPr>
        </p:cxnSp>
      </p:grpSp>
      <p:sp>
        <p:nvSpPr>
          <p:cNvPr id="18" name="Title 11">
            <a:extLst>
              <a:ext uri="{FF2B5EF4-FFF2-40B4-BE49-F238E27FC236}">
                <a16:creationId xmlns:a16="http://schemas.microsoft.com/office/drawing/2014/main" id="{FA347D03-BCB7-418F-8408-8BD4CD576F45}"/>
              </a:ext>
            </a:extLst>
          </p:cNvPr>
          <p:cNvSpPr txBox="1">
            <a:spLocks/>
          </p:cNvSpPr>
          <p:nvPr/>
        </p:nvSpPr>
        <p:spPr>
          <a:xfrm>
            <a:off x="6355945" y="5686594"/>
            <a:ext cx="2329324" cy="62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Conclusions</a:t>
            </a:r>
          </a:p>
          <a:p>
            <a:endParaRPr lang="en-US" sz="2400" dirty="0">
              <a:solidFill>
                <a:schemeClr val="accent2">
                  <a:lumMod val="75000"/>
                </a:schemeClr>
              </a:solidFill>
              <a:latin typeface="+mn-lt"/>
            </a:endParaRPr>
          </a:p>
          <a:p>
            <a:endParaRPr lang="en-US" sz="2400" dirty="0">
              <a:solidFill>
                <a:schemeClr val="accent2">
                  <a:lumMod val="75000"/>
                </a:schemeClr>
              </a:solidFill>
              <a:latin typeface="+mn-lt"/>
            </a:endParaRPr>
          </a:p>
          <a:p>
            <a:endParaRPr lang="en-SG" dirty="0">
              <a:solidFill>
                <a:schemeClr val="accent2">
                  <a:lumMod val="75000"/>
                </a:schemeClr>
              </a:solidFill>
            </a:endParaRPr>
          </a:p>
        </p:txBody>
      </p:sp>
      <p:grpSp>
        <p:nvGrpSpPr>
          <p:cNvPr id="3" name="Group 2">
            <a:extLst>
              <a:ext uri="{FF2B5EF4-FFF2-40B4-BE49-F238E27FC236}">
                <a16:creationId xmlns:a16="http://schemas.microsoft.com/office/drawing/2014/main" id="{A6EBBD68-880F-4958-B044-FE8BC71207F1}"/>
              </a:ext>
            </a:extLst>
          </p:cNvPr>
          <p:cNvGrpSpPr/>
          <p:nvPr/>
        </p:nvGrpSpPr>
        <p:grpSpPr>
          <a:xfrm>
            <a:off x="5617488" y="2632441"/>
            <a:ext cx="2325167" cy="1082309"/>
            <a:chOff x="5617488" y="2632441"/>
            <a:chExt cx="2325167" cy="1082309"/>
          </a:xfrm>
        </p:grpSpPr>
        <p:sp>
          <p:nvSpPr>
            <p:cNvPr id="14" name="Right Brace 13">
              <a:extLst>
                <a:ext uri="{FF2B5EF4-FFF2-40B4-BE49-F238E27FC236}">
                  <a16:creationId xmlns:a16="http://schemas.microsoft.com/office/drawing/2014/main" id="{399F499E-0362-4648-B59E-1066CDFA4C49}"/>
                </a:ext>
              </a:extLst>
            </p:cNvPr>
            <p:cNvSpPr/>
            <p:nvPr/>
          </p:nvSpPr>
          <p:spPr>
            <a:xfrm>
              <a:off x="5617488" y="2632441"/>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0" name="Title 11">
              <a:extLst>
                <a:ext uri="{FF2B5EF4-FFF2-40B4-BE49-F238E27FC236}">
                  <a16:creationId xmlns:a16="http://schemas.microsoft.com/office/drawing/2014/main" id="{18F39418-B1EF-4158-B11F-B3B6E3BBA058}"/>
                </a:ext>
              </a:extLst>
            </p:cNvPr>
            <p:cNvSpPr txBox="1">
              <a:spLocks/>
            </p:cNvSpPr>
            <p:nvPr/>
          </p:nvSpPr>
          <p:spPr>
            <a:xfrm>
              <a:off x="6321033" y="2983296"/>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75000"/>
                    </a:schemeClr>
                  </a:solidFill>
                  <a:latin typeface="+mn-lt"/>
                </a:rPr>
                <a:t>Part 2 </a:t>
              </a:r>
            </a:p>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p:txBody>
        </p:sp>
      </p:grpSp>
      <p:grpSp>
        <p:nvGrpSpPr>
          <p:cNvPr id="4" name="Group 3">
            <a:extLst>
              <a:ext uri="{FF2B5EF4-FFF2-40B4-BE49-F238E27FC236}">
                <a16:creationId xmlns:a16="http://schemas.microsoft.com/office/drawing/2014/main" id="{3DBE3D73-FC3A-4466-92ED-444C28061312}"/>
              </a:ext>
            </a:extLst>
          </p:cNvPr>
          <p:cNvGrpSpPr/>
          <p:nvPr/>
        </p:nvGrpSpPr>
        <p:grpSpPr>
          <a:xfrm>
            <a:off x="5660711" y="3988653"/>
            <a:ext cx="2295196" cy="1082309"/>
            <a:chOff x="5660711" y="3988653"/>
            <a:chExt cx="2295196" cy="1082309"/>
          </a:xfrm>
        </p:grpSpPr>
        <p:sp>
          <p:nvSpPr>
            <p:cNvPr id="15" name="Right Brace 14">
              <a:extLst>
                <a:ext uri="{FF2B5EF4-FFF2-40B4-BE49-F238E27FC236}">
                  <a16:creationId xmlns:a16="http://schemas.microsoft.com/office/drawing/2014/main" id="{FB5132F9-8499-49FB-AA01-FB3C6C891024}"/>
                </a:ext>
              </a:extLst>
            </p:cNvPr>
            <p:cNvSpPr/>
            <p:nvPr/>
          </p:nvSpPr>
          <p:spPr>
            <a:xfrm>
              <a:off x="5660711" y="3988653"/>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5" name="Title 11">
              <a:extLst>
                <a:ext uri="{FF2B5EF4-FFF2-40B4-BE49-F238E27FC236}">
                  <a16:creationId xmlns:a16="http://schemas.microsoft.com/office/drawing/2014/main" id="{89D5365D-32A4-452A-98CD-64286A122335}"/>
                </a:ext>
              </a:extLst>
            </p:cNvPr>
            <p:cNvSpPr txBox="1">
              <a:spLocks/>
            </p:cNvSpPr>
            <p:nvPr/>
          </p:nvSpPr>
          <p:spPr>
            <a:xfrm>
              <a:off x="6334285" y="4262373"/>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75000"/>
                    </a:schemeClr>
                  </a:solidFill>
                  <a:latin typeface="+mn-lt"/>
                </a:rPr>
                <a:t>Part 3 </a:t>
              </a:r>
            </a:p>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p:txBody>
        </p:sp>
      </p:grpSp>
      <p:sp>
        <p:nvSpPr>
          <p:cNvPr id="13" name="Right Brace 12">
            <a:extLst>
              <a:ext uri="{FF2B5EF4-FFF2-40B4-BE49-F238E27FC236}">
                <a16:creationId xmlns:a16="http://schemas.microsoft.com/office/drawing/2014/main" id="{3161FB21-3FF9-4F25-9B10-0A3FE2BADAFB}"/>
              </a:ext>
            </a:extLst>
          </p:cNvPr>
          <p:cNvSpPr/>
          <p:nvPr/>
        </p:nvSpPr>
        <p:spPr>
          <a:xfrm>
            <a:off x="5617488" y="1093604"/>
            <a:ext cx="476250" cy="1425455"/>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1C5191FA-2228-4453-8844-8C1E0EFBD841}"/>
              </a:ext>
            </a:extLst>
          </p:cNvPr>
          <p:cNvGrpSpPr/>
          <p:nvPr/>
        </p:nvGrpSpPr>
        <p:grpSpPr>
          <a:xfrm>
            <a:off x="6301378" y="994963"/>
            <a:ext cx="3082466" cy="1599689"/>
            <a:chOff x="6301377" y="994963"/>
            <a:chExt cx="3408602" cy="1599689"/>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6301377" y="1610567"/>
              <a:ext cx="1621622" cy="4436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2">
                      <a:lumMod val="75000"/>
                    </a:schemeClr>
                  </a:solidFill>
                  <a:latin typeface="+mn-lt"/>
                </a:rPr>
                <a:t>Part 1: </a:t>
              </a:r>
            </a:p>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p:txBody>
        </p:sp>
        <p:sp>
          <p:nvSpPr>
            <p:cNvPr id="19" name="Title 11">
              <a:extLst>
                <a:ext uri="{FF2B5EF4-FFF2-40B4-BE49-F238E27FC236}">
                  <a16:creationId xmlns:a16="http://schemas.microsoft.com/office/drawing/2014/main" id="{8C62D1ED-22DE-4FBE-9682-F3F0139E0E7F}"/>
                </a:ext>
              </a:extLst>
            </p:cNvPr>
            <p:cNvSpPr txBox="1">
              <a:spLocks/>
            </p:cNvSpPr>
            <p:nvPr/>
          </p:nvSpPr>
          <p:spPr>
            <a:xfrm>
              <a:off x="7581406" y="994963"/>
              <a:ext cx="2128573" cy="15996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Calibri" panose="020F0502020204030204" pitchFamily="34" charset="0"/>
                <a:buChar char="−"/>
              </a:pPr>
              <a:r>
                <a:rPr lang="en-US" sz="100" dirty="0">
                  <a:solidFill>
                    <a:schemeClr val="bg2">
                      <a:lumMod val="75000"/>
                    </a:schemeClr>
                  </a:solidFill>
                  <a:latin typeface="+mn-lt"/>
                </a:rPr>
                <a:t>	</a:t>
              </a:r>
            </a:p>
            <a:p>
              <a:pPr lvl="1"/>
              <a:endParaRPr lang="en-US" sz="100" dirty="0">
                <a:solidFill>
                  <a:schemeClr val="bg2">
                    <a:lumMod val="75000"/>
                  </a:schemeClr>
                </a:solidFill>
                <a:latin typeface="+mn-lt"/>
              </a:endParaRP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What?</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Why?</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Impact?</a:t>
              </a:r>
            </a:p>
            <a:p>
              <a:pPr marL="342900" indent="-342900">
                <a:spcAft>
                  <a:spcPts val="600"/>
                </a:spcAft>
                <a:buFont typeface="Arial" panose="020B0604020202020204" pitchFamily="34" charset="0"/>
                <a:buChar char="−"/>
              </a:pPr>
              <a:r>
                <a:rPr lang="en-US" sz="2400" dirty="0">
                  <a:solidFill>
                    <a:schemeClr val="bg2">
                      <a:lumMod val="75000"/>
                    </a:schemeClr>
                  </a:solidFill>
                  <a:latin typeface="+mn-lt"/>
                </a:rPr>
                <a:t>Issues?</a:t>
              </a:r>
            </a:p>
            <a:p>
              <a:endParaRPr lang="en-SG" dirty="0">
                <a:solidFill>
                  <a:schemeClr val="bg2">
                    <a:lumMod val="75000"/>
                  </a:schemeClr>
                </a:solidFill>
              </a:endParaRPr>
            </a:p>
          </p:txBody>
        </p:sp>
      </p:grpSp>
      <p:pic>
        <p:nvPicPr>
          <p:cNvPr id="23" name="Picture 22">
            <a:extLst>
              <a:ext uri="{FF2B5EF4-FFF2-40B4-BE49-F238E27FC236}">
                <a16:creationId xmlns:a16="http://schemas.microsoft.com/office/drawing/2014/main" id="{2DB82F7C-0482-4295-9D60-3625D8EA47EE}"/>
              </a:ext>
            </a:extLst>
          </p:cNvPr>
          <p:cNvPicPr>
            <a:picLocks noChangeAspect="1"/>
          </p:cNvPicPr>
          <p:nvPr/>
        </p:nvPicPr>
        <p:blipFill>
          <a:blip r:embed="rId3"/>
          <a:stretch>
            <a:fillRect/>
          </a:stretch>
        </p:blipFill>
        <p:spPr>
          <a:xfrm>
            <a:off x="10128721" y="275439"/>
            <a:ext cx="1841829" cy="2279263"/>
          </a:xfrm>
          <a:prstGeom prst="rect">
            <a:avLst/>
          </a:prstGeom>
        </p:spPr>
      </p:pic>
    </p:spTree>
    <p:extLst>
      <p:ext uri="{BB962C8B-B14F-4D97-AF65-F5344CB8AC3E}">
        <p14:creationId xmlns:p14="http://schemas.microsoft.com/office/powerpoint/2010/main" val="239773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A41E50-F4B2-4E35-810D-F3E391C75A91}"/>
              </a:ext>
            </a:extLst>
          </p:cNvPr>
          <p:cNvGrpSpPr/>
          <p:nvPr/>
        </p:nvGrpSpPr>
        <p:grpSpPr>
          <a:xfrm>
            <a:off x="316000" y="1748583"/>
            <a:ext cx="11876000" cy="4128437"/>
            <a:chOff x="316000" y="1748583"/>
            <a:chExt cx="11876000" cy="4128437"/>
          </a:xfrm>
        </p:grpSpPr>
        <p:grpSp>
          <p:nvGrpSpPr>
            <p:cNvPr id="3" name="Group 2">
              <a:extLst>
                <a:ext uri="{FF2B5EF4-FFF2-40B4-BE49-F238E27FC236}">
                  <a16:creationId xmlns:a16="http://schemas.microsoft.com/office/drawing/2014/main" id="{A8861095-181F-485E-BDAF-BD946B3C3062}"/>
                </a:ext>
              </a:extLst>
            </p:cNvPr>
            <p:cNvGrpSpPr/>
            <p:nvPr/>
          </p:nvGrpSpPr>
          <p:grpSpPr>
            <a:xfrm>
              <a:off x="316000" y="1748583"/>
              <a:ext cx="11845340" cy="3744126"/>
              <a:chOff x="316000" y="1748583"/>
              <a:chExt cx="11845340" cy="3744126"/>
            </a:xfrm>
          </p:grpSpPr>
          <p:sp>
            <p:nvSpPr>
              <p:cNvPr id="18" name="Title 11">
                <a:extLst>
                  <a:ext uri="{FF2B5EF4-FFF2-40B4-BE49-F238E27FC236}">
                    <a16:creationId xmlns:a16="http://schemas.microsoft.com/office/drawing/2014/main" id="{DDAD47AC-9A6D-489A-AE36-E2F5DBCE140E}"/>
                  </a:ext>
                </a:extLst>
              </p:cNvPr>
              <p:cNvSpPr txBox="1">
                <a:spLocks/>
              </p:cNvSpPr>
              <p:nvPr/>
            </p:nvSpPr>
            <p:spPr>
              <a:xfrm>
                <a:off x="316000" y="2036702"/>
                <a:ext cx="4846275" cy="9738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v"/>
                </a:pPr>
                <a:r>
                  <a:rPr lang="en-US" sz="2400" b="1" dirty="0">
                    <a:solidFill>
                      <a:schemeClr val="tx1">
                        <a:lumMod val="65000"/>
                        <a:lumOff val="35000"/>
                      </a:schemeClr>
                    </a:solidFill>
                    <a:latin typeface="+mn-lt"/>
                  </a:rPr>
                  <a:t>Coordinated </a:t>
                </a:r>
                <a:r>
                  <a:rPr lang="en-US" sz="2400" dirty="0">
                    <a:solidFill>
                      <a:schemeClr val="tx1">
                        <a:lumMod val="65000"/>
                        <a:lumOff val="35000"/>
                      </a:schemeClr>
                    </a:solidFill>
                    <a:latin typeface="+mn-lt"/>
                  </a:rPr>
                  <a:t>policy and actions</a:t>
                </a:r>
              </a:p>
              <a:p>
                <a:pPr>
                  <a:spcAft>
                    <a:spcPts val="1200"/>
                  </a:spcAft>
                </a:pPr>
                <a:r>
                  <a:rPr lang="en-US" sz="2400" dirty="0">
                    <a:solidFill>
                      <a:schemeClr val="tx1">
                        <a:lumMod val="65000"/>
                        <a:lumOff val="35000"/>
                      </a:schemeClr>
                    </a:solidFill>
                    <a:latin typeface="+mn-lt"/>
                  </a:rPr>
                  <a:t>   (e.g. European action plan) </a:t>
                </a:r>
              </a:p>
            </p:txBody>
          </p:sp>
          <p:pic>
            <p:nvPicPr>
              <p:cNvPr id="20" name="Picture 19">
                <a:extLst>
                  <a:ext uri="{FF2B5EF4-FFF2-40B4-BE49-F238E27FC236}">
                    <a16:creationId xmlns:a16="http://schemas.microsoft.com/office/drawing/2014/main" id="{A9EB629A-F3C6-48D1-B1B3-3A68A7969C60}"/>
                  </a:ext>
                </a:extLst>
              </p:cNvPr>
              <p:cNvPicPr>
                <a:picLocks noChangeAspect="1"/>
              </p:cNvPicPr>
              <p:nvPr/>
            </p:nvPicPr>
            <p:blipFill rotWithShape="1">
              <a:blip r:embed="rId3"/>
              <a:srcRect l="5721" r="3461" b="24674"/>
              <a:stretch/>
            </p:blipFill>
            <p:spPr>
              <a:xfrm>
                <a:off x="5026111" y="1748583"/>
                <a:ext cx="7135229" cy="3744126"/>
              </a:xfrm>
              <a:prstGeom prst="rect">
                <a:avLst/>
              </a:prstGeom>
            </p:spPr>
          </p:pic>
        </p:grpSp>
        <p:sp>
          <p:nvSpPr>
            <p:cNvPr id="28" name="Title 11">
              <a:extLst>
                <a:ext uri="{FF2B5EF4-FFF2-40B4-BE49-F238E27FC236}">
                  <a16:creationId xmlns:a16="http://schemas.microsoft.com/office/drawing/2014/main" id="{0578B075-C605-4B8A-A32E-EA2B1E0EBFC8}"/>
                </a:ext>
              </a:extLst>
            </p:cNvPr>
            <p:cNvSpPr txBox="1">
              <a:spLocks/>
            </p:cNvSpPr>
            <p:nvPr/>
          </p:nvSpPr>
          <p:spPr>
            <a:xfrm>
              <a:off x="10275631" y="5540485"/>
              <a:ext cx="1916369" cy="3365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latin typeface="+mn-lt"/>
                </a:rPr>
                <a:t>(</a:t>
              </a:r>
              <a:r>
                <a:rPr lang="en-US" sz="1400" dirty="0" err="1">
                  <a:latin typeface="+mn-lt"/>
                </a:rPr>
                <a:t>Moshier</a:t>
              </a:r>
              <a:r>
                <a:rPr lang="en-US" sz="1400" dirty="0">
                  <a:latin typeface="+mn-lt"/>
                </a:rPr>
                <a:t> </a:t>
              </a:r>
              <a:r>
                <a:rPr lang="en-US" sz="1400" i="1" dirty="0">
                  <a:latin typeface="+mn-lt"/>
                </a:rPr>
                <a:t>et al</a:t>
              </a:r>
              <a:r>
                <a:rPr lang="en-US" sz="1400" dirty="0">
                  <a:latin typeface="+mn-lt"/>
                </a:rPr>
                <a:t>., 2019)</a:t>
              </a:r>
            </a:p>
            <a:p>
              <a:endParaRPr lang="en-SG" sz="1400" dirty="0"/>
            </a:p>
          </p:txBody>
        </p:sp>
      </p:grpSp>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sp>
        <p:nvSpPr>
          <p:cNvPr id="8" name="Title 11">
            <a:extLst>
              <a:ext uri="{FF2B5EF4-FFF2-40B4-BE49-F238E27FC236}">
                <a16:creationId xmlns:a16="http://schemas.microsoft.com/office/drawing/2014/main" id="{3B72283C-7E04-4A07-AC42-2F2FBF2DE717}"/>
              </a:ext>
            </a:extLst>
          </p:cNvPr>
          <p:cNvSpPr txBox="1">
            <a:spLocks/>
          </p:cNvSpPr>
          <p:nvPr/>
        </p:nvSpPr>
        <p:spPr>
          <a:xfrm>
            <a:off x="471791" y="182124"/>
            <a:ext cx="4243900"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Recommendations</a:t>
            </a:r>
          </a:p>
        </p:txBody>
      </p:sp>
      <p:grpSp>
        <p:nvGrpSpPr>
          <p:cNvPr id="9" name="Shape 769">
            <a:extLst>
              <a:ext uri="{FF2B5EF4-FFF2-40B4-BE49-F238E27FC236}">
                <a16:creationId xmlns:a16="http://schemas.microsoft.com/office/drawing/2014/main" id="{93436A41-1BFF-4AD3-B504-48E1D2FEDC1A}"/>
              </a:ext>
            </a:extLst>
          </p:cNvPr>
          <p:cNvGrpSpPr/>
          <p:nvPr/>
        </p:nvGrpSpPr>
        <p:grpSpPr>
          <a:xfrm>
            <a:off x="554243" y="874369"/>
            <a:ext cx="778611" cy="942032"/>
            <a:chOff x="584925" y="238125"/>
            <a:chExt cx="415200" cy="525100"/>
          </a:xfrm>
          <a:solidFill>
            <a:schemeClr val="accent6">
              <a:lumMod val="75000"/>
            </a:schemeClr>
          </a:solidFill>
        </p:grpSpPr>
        <p:sp>
          <p:nvSpPr>
            <p:cNvPr id="12" name="Shape 770">
              <a:extLst>
                <a:ext uri="{FF2B5EF4-FFF2-40B4-BE49-F238E27FC236}">
                  <a16:creationId xmlns:a16="http://schemas.microsoft.com/office/drawing/2014/main" id="{26F13643-C100-4E78-877D-EF490A3146A0}"/>
                </a:ext>
              </a:extLst>
            </p:cNvPr>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13" name="Shape 771">
              <a:extLst>
                <a:ext uri="{FF2B5EF4-FFF2-40B4-BE49-F238E27FC236}">
                  <a16:creationId xmlns:a16="http://schemas.microsoft.com/office/drawing/2014/main" id="{0681C221-06D8-4D3E-AFC0-0045B7DC2696}"/>
                </a:ext>
              </a:extLst>
            </p:cNvPr>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14" name="Shape 772">
              <a:extLst>
                <a:ext uri="{FF2B5EF4-FFF2-40B4-BE49-F238E27FC236}">
                  <a16:creationId xmlns:a16="http://schemas.microsoft.com/office/drawing/2014/main" id="{185D8518-4D68-4FFE-A724-87FE95F4A0A0}"/>
                </a:ext>
              </a:extLst>
            </p:cNvPr>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15" name="Shape 773">
              <a:extLst>
                <a:ext uri="{FF2B5EF4-FFF2-40B4-BE49-F238E27FC236}">
                  <a16:creationId xmlns:a16="http://schemas.microsoft.com/office/drawing/2014/main" id="{63CE40B9-6759-46B3-9114-97CEBEEEC098}"/>
                </a:ext>
              </a:extLst>
            </p:cNvPr>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16" name="Shape 774">
              <a:extLst>
                <a:ext uri="{FF2B5EF4-FFF2-40B4-BE49-F238E27FC236}">
                  <a16:creationId xmlns:a16="http://schemas.microsoft.com/office/drawing/2014/main" id="{A40DC38D-6828-4B81-B192-496F8CA5EEE4}"/>
                </a:ext>
              </a:extLst>
            </p:cNvPr>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17" name="Shape 775">
              <a:extLst>
                <a:ext uri="{FF2B5EF4-FFF2-40B4-BE49-F238E27FC236}">
                  <a16:creationId xmlns:a16="http://schemas.microsoft.com/office/drawing/2014/main" id="{55642B63-405B-4094-BEFF-1379F7F90ED1}"/>
                </a:ext>
              </a:extLst>
            </p:cNvPr>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grpSp>
      <p:sp>
        <p:nvSpPr>
          <p:cNvPr id="19" name="Title 11">
            <a:extLst>
              <a:ext uri="{FF2B5EF4-FFF2-40B4-BE49-F238E27FC236}">
                <a16:creationId xmlns:a16="http://schemas.microsoft.com/office/drawing/2014/main" id="{8853EF90-BA3D-48BF-8B57-8CEF0D41E06C}"/>
              </a:ext>
            </a:extLst>
          </p:cNvPr>
          <p:cNvSpPr txBox="1">
            <a:spLocks/>
          </p:cNvSpPr>
          <p:nvPr/>
        </p:nvSpPr>
        <p:spPr>
          <a:xfrm>
            <a:off x="1561626" y="931328"/>
            <a:ext cx="9932500" cy="7260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Ø"/>
            </a:pPr>
            <a:r>
              <a:rPr lang="en-US" sz="2400" b="1" dirty="0">
                <a:latin typeface="+mn-lt"/>
              </a:rPr>
              <a:t>multisectoral approach at different levels </a:t>
            </a:r>
            <a:r>
              <a:rPr lang="en-US" sz="2400" dirty="0">
                <a:latin typeface="+mn-lt"/>
              </a:rPr>
              <a:t>to assure sustainability and combat illegality</a:t>
            </a:r>
          </a:p>
        </p:txBody>
      </p:sp>
      <p:grpSp>
        <p:nvGrpSpPr>
          <p:cNvPr id="4" name="Group 3">
            <a:extLst>
              <a:ext uri="{FF2B5EF4-FFF2-40B4-BE49-F238E27FC236}">
                <a16:creationId xmlns:a16="http://schemas.microsoft.com/office/drawing/2014/main" id="{66F74132-72C9-466F-8099-8EB92F2B9890}"/>
              </a:ext>
            </a:extLst>
          </p:cNvPr>
          <p:cNvGrpSpPr/>
          <p:nvPr/>
        </p:nvGrpSpPr>
        <p:grpSpPr>
          <a:xfrm>
            <a:off x="4950059" y="1593515"/>
            <a:ext cx="7322040" cy="3936739"/>
            <a:chOff x="4950059" y="1593515"/>
            <a:chExt cx="7322040" cy="3936739"/>
          </a:xfrm>
        </p:grpSpPr>
        <p:sp>
          <p:nvSpPr>
            <p:cNvPr id="21" name="Oval 20">
              <a:extLst>
                <a:ext uri="{FF2B5EF4-FFF2-40B4-BE49-F238E27FC236}">
                  <a16:creationId xmlns:a16="http://schemas.microsoft.com/office/drawing/2014/main" id="{B1FB4E0A-87CC-4088-AA43-0DAD224C948B}"/>
                </a:ext>
              </a:extLst>
            </p:cNvPr>
            <p:cNvSpPr/>
            <p:nvPr/>
          </p:nvSpPr>
          <p:spPr>
            <a:xfrm>
              <a:off x="9529011" y="3191880"/>
              <a:ext cx="2662989" cy="2338374"/>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itle 11">
              <a:extLst>
                <a:ext uri="{FF2B5EF4-FFF2-40B4-BE49-F238E27FC236}">
                  <a16:creationId xmlns:a16="http://schemas.microsoft.com/office/drawing/2014/main" id="{693F91A9-778E-43D5-8A04-5D0D43F3AD5D}"/>
                </a:ext>
              </a:extLst>
            </p:cNvPr>
            <p:cNvSpPr txBox="1">
              <a:spLocks/>
            </p:cNvSpPr>
            <p:nvPr/>
          </p:nvSpPr>
          <p:spPr>
            <a:xfrm>
              <a:off x="10990687" y="2804380"/>
              <a:ext cx="1281412" cy="309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lumMod val="75000"/>
                    </a:schemeClr>
                  </a:solidFill>
                  <a:latin typeface="+mn-lt"/>
                </a:rPr>
                <a:t>Academic</a:t>
              </a:r>
            </a:p>
            <a:p>
              <a:endParaRPr lang="en-SG" sz="1800" dirty="0">
                <a:solidFill>
                  <a:schemeClr val="accent2">
                    <a:lumMod val="75000"/>
                  </a:schemeClr>
                </a:solidFill>
              </a:endParaRPr>
            </a:p>
          </p:txBody>
        </p:sp>
        <p:sp>
          <p:nvSpPr>
            <p:cNvPr id="23" name="Oval 22">
              <a:extLst>
                <a:ext uri="{FF2B5EF4-FFF2-40B4-BE49-F238E27FC236}">
                  <a16:creationId xmlns:a16="http://schemas.microsoft.com/office/drawing/2014/main" id="{00D11759-FDA7-4EA6-9119-03AA292936D4}"/>
                </a:ext>
              </a:extLst>
            </p:cNvPr>
            <p:cNvSpPr/>
            <p:nvPr/>
          </p:nvSpPr>
          <p:spPr>
            <a:xfrm>
              <a:off x="4950059" y="2161564"/>
              <a:ext cx="3155634" cy="3331145"/>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itle 11">
              <a:extLst>
                <a:ext uri="{FF2B5EF4-FFF2-40B4-BE49-F238E27FC236}">
                  <a16:creationId xmlns:a16="http://schemas.microsoft.com/office/drawing/2014/main" id="{4B7F0E39-9E6F-482C-9553-D2A3F438CAA4}"/>
                </a:ext>
              </a:extLst>
            </p:cNvPr>
            <p:cNvSpPr txBox="1">
              <a:spLocks/>
            </p:cNvSpPr>
            <p:nvPr/>
          </p:nvSpPr>
          <p:spPr>
            <a:xfrm>
              <a:off x="6475023" y="1789167"/>
              <a:ext cx="1281412" cy="309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lumMod val="75000"/>
                    </a:schemeClr>
                  </a:solidFill>
                  <a:latin typeface="+mn-lt"/>
                </a:rPr>
                <a:t>NGOs</a:t>
              </a:r>
            </a:p>
            <a:p>
              <a:endParaRPr lang="en-SG" sz="1800" dirty="0">
                <a:solidFill>
                  <a:schemeClr val="accent2">
                    <a:lumMod val="75000"/>
                  </a:schemeClr>
                </a:solidFill>
              </a:endParaRPr>
            </a:p>
          </p:txBody>
        </p:sp>
        <p:sp>
          <p:nvSpPr>
            <p:cNvPr id="26" name="Oval 25">
              <a:extLst>
                <a:ext uri="{FF2B5EF4-FFF2-40B4-BE49-F238E27FC236}">
                  <a16:creationId xmlns:a16="http://schemas.microsoft.com/office/drawing/2014/main" id="{1F815690-D2A2-40A8-B76B-ABD1DFF6E5DA}"/>
                </a:ext>
              </a:extLst>
            </p:cNvPr>
            <p:cNvSpPr/>
            <p:nvPr/>
          </p:nvSpPr>
          <p:spPr>
            <a:xfrm>
              <a:off x="8105693" y="1657350"/>
              <a:ext cx="2414788" cy="1663061"/>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itle 11">
              <a:extLst>
                <a:ext uri="{FF2B5EF4-FFF2-40B4-BE49-F238E27FC236}">
                  <a16:creationId xmlns:a16="http://schemas.microsoft.com/office/drawing/2014/main" id="{E9B40A26-EE59-4CF9-BA5E-64BCCAEDE761}"/>
                </a:ext>
              </a:extLst>
            </p:cNvPr>
            <p:cNvSpPr txBox="1">
              <a:spLocks/>
            </p:cNvSpPr>
            <p:nvPr/>
          </p:nvSpPr>
          <p:spPr>
            <a:xfrm>
              <a:off x="10134729" y="1593515"/>
              <a:ext cx="1543904" cy="3099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accent2">
                      <a:lumMod val="75000"/>
                    </a:schemeClr>
                  </a:solidFill>
                  <a:latin typeface="+mn-lt"/>
                </a:rPr>
                <a:t>Government</a:t>
              </a:r>
            </a:p>
            <a:p>
              <a:endParaRPr lang="en-SG" sz="1800" dirty="0">
                <a:solidFill>
                  <a:schemeClr val="accent2">
                    <a:lumMod val="75000"/>
                  </a:schemeClr>
                </a:solidFill>
              </a:endParaRPr>
            </a:p>
          </p:txBody>
        </p:sp>
      </p:grpSp>
      <p:sp>
        <p:nvSpPr>
          <p:cNvPr id="29" name="Title 11">
            <a:extLst>
              <a:ext uri="{FF2B5EF4-FFF2-40B4-BE49-F238E27FC236}">
                <a16:creationId xmlns:a16="http://schemas.microsoft.com/office/drawing/2014/main" id="{CB388592-121F-4842-9957-B12FF62087EF}"/>
              </a:ext>
            </a:extLst>
          </p:cNvPr>
          <p:cNvSpPr txBox="1">
            <a:spLocks/>
          </p:cNvSpPr>
          <p:nvPr/>
        </p:nvSpPr>
        <p:spPr>
          <a:xfrm>
            <a:off x="331330" y="2996228"/>
            <a:ext cx="4618729" cy="16896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Improve </a:t>
            </a:r>
            <a:r>
              <a:rPr lang="en-US" sz="2400" b="1" dirty="0">
                <a:solidFill>
                  <a:schemeClr val="tx1">
                    <a:lumMod val="65000"/>
                    <a:lumOff val="35000"/>
                  </a:schemeClr>
                </a:solidFill>
                <a:latin typeface="+mn-lt"/>
              </a:rPr>
              <a:t>legal framework </a:t>
            </a:r>
            <a:r>
              <a:rPr lang="en-US" sz="2400" dirty="0">
                <a:solidFill>
                  <a:schemeClr val="tx1">
                    <a:lumMod val="65000"/>
                    <a:lumOff val="35000"/>
                  </a:schemeClr>
                </a:solidFill>
                <a:latin typeface="+mn-lt"/>
              </a:rPr>
              <a:t>(e.g. positive lists)</a:t>
            </a:r>
            <a:r>
              <a:rPr lang="en-US" sz="2400" b="1" dirty="0">
                <a:solidFill>
                  <a:schemeClr val="tx1">
                    <a:lumMod val="65000"/>
                    <a:lumOff val="35000"/>
                  </a:schemeClr>
                </a:solidFill>
                <a:latin typeface="+mn-lt"/>
              </a:rPr>
              <a:t> </a:t>
            </a:r>
            <a:r>
              <a:rPr lang="en-US" sz="2400" dirty="0">
                <a:solidFill>
                  <a:schemeClr val="tx1">
                    <a:lumMod val="65000"/>
                    <a:lumOff val="35000"/>
                  </a:schemeClr>
                </a:solidFill>
                <a:latin typeface="+mn-lt"/>
              </a:rPr>
              <a:t>and </a:t>
            </a:r>
            <a:r>
              <a:rPr lang="en-US" sz="2400" b="1" dirty="0">
                <a:solidFill>
                  <a:schemeClr val="tx1">
                    <a:lumMod val="65000"/>
                    <a:lumOff val="35000"/>
                  </a:schemeClr>
                </a:solidFill>
                <a:latin typeface="+mn-lt"/>
              </a:rPr>
              <a:t>enforcement</a:t>
            </a:r>
            <a:r>
              <a:rPr lang="en-US" sz="2400" dirty="0">
                <a:solidFill>
                  <a:schemeClr val="tx1">
                    <a:lumMod val="65000"/>
                    <a:lumOff val="35000"/>
                  </a:schemeClr>
                </a:solidFill>
                <a:latin typeface="+mn-lt"/>
              </a:rPr>
              <a:t> capacity</a:t>
            </a:r>
          </a:p>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Awareness</a:t>
            </a:r>
            <a:r>
              <a:rPr lang="en-US" sz="2400" dirty="0">
                <a:solidFill>
                  <a:schemeClr val="tx1">
                    <a:lumMod val="65000"/>
                    <a:lumOff val="35000"/>
                  </a:schemeClr>
                </a:solidFill>
                <a:latin typeface="+mn-lt"/>
              </a:rPr>
              <a:t> raising</a:t>
            </a:r>
          </a:p>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Private sector </a:t>
            </a:r>
            <a:r>
              <a:rPr lang="en-US" sz="2400" dirty="0">
                <a:solidFill>
                  <a:schemeClr val="tx1">
                    <a:lumMod val="65000"/>
                    <a:lumOff val="35000"/>
                  </a:schemeClr>
                </a:solidFill>
                <a:latin typeface="+mn-lt"/>
              </a:rPr>
              <a:t>involvement </a:t>
            </a:r>
          </a:p>
        </p:txBody>
      </p:sp>
      <p:grpSp>
        <p:nvGrpSpPr>
          <p:cNvPr id="5" name="Group 4">
            <a:extLst>
              <a:ext uri="{FF2B5EF4-FFF2-40B4-BE49-F238E27FC236}">
                <a16:creationId xmlns:a16="http://schemas.microsoft.com/office/drawing/2014/main" id="{0BEB177A-4668-447D-89B0-BB64C5DCA9FE}"/>
              </a:ext>
            </a:extLst>
          </p:cNvPr>
          <p:cNvGrpSpPr/>
          <p:nvPr/>
        </p:nvGrpSpPr>
        <p:grpSpPr>
          <a:xfrm>
            <a:off x="361691" y="5152911"/>
            <a:ext cx="5544508" cy="1608899"/>
            <a:chOff x="361691" y="5152911"/>
            <a:chExt cx="5544508" cy="1608899"/>
          </a:xfrm>
        </p:grpSpPr>
        <p:pic>
          <p:nvPicPr>
            <p:cNvPr id="2" name="Picture 1">
              <a:extLst>
                <a:ext uri="{FF2B5EF4-FFF2-40B4-BE49-F238E27FC236}">
                  <a16:creationId xmlns:a16="http://schemas.microsoft.com/office/drawing/2014/main" id="{69C803D1-B35C-4E31-A168-017206C8E45B}"/>
                </a:ext>
              </a:extLst>
            </p:cNvPr>
            <p:cNvPicPr>
              <a:picLocks noChangeAspect="1"/>
            </p:cNvPicPr>
            <p:nvPr/>
          </p:nvPicPr>
          <p:blipFill>
            <a:blip r:embed="rId4"/>
            <a:stretch>
              <a:fillRect/>
            </a:stretch>
          </p:blipFill>
          <p:spPr>
            <a:xfrm>
              <a:off x="2820099" y="5656910"/>
              <a:ext cx="3086100" cy="1104900"/>
            </a:xfrm>
            <a:prstGeom prst="rect">
              <a:avLst/>
            </a:prstGeom>
          </p:spPr>
        </p:pic>
        <p:sp>
          <p:nvSpPr>
            <p:cNvPr id="31" name="Title 11">
              <a:extLst>
                <a:ext uri="{FF2B5EF4-FFF2-40B4-BE49-F238E27FC236}">
                  <a16:creationId xmlns:a16="http://schemas.microsoft.com/office/drawing/2014/main" id="{9692B9CE-CAC7-4C3A-BB0A-CDC9E6110B61}"/>
                </a:ext>
              </a:extLst>
            </p:cNvPr>
            <p:cNvSpPr txBox="1">
              <a:spLocks/>
            </p:cNvSpPr>
            <p:nvPr/>
          </p:nvSpPr>
          <p:spPr>
            <a:xfrm>
              <a:off x="361691" y="5152911"/>
              <a:ext cx="4618729" cy="8044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Information</a:t>
              </a:r>
              <a:r>
                <a:rPr lang="en-US" sz="2400" dirty="0">
                  <a:solidFill>
                    <a:schemeClr val="tx1">
                      <a:lumMod val="65000"/>
                      <a:lumOff val="35000"/>
                    </a:schemeClr>
                  </a:solidFill>
                  <a:latin typeface="+mn-lt"/>
                </a:rPr>
                <a:t> exchange and monitoring</a:t>
              </a:r>
            </a:p>
            <a:p>
              <a:pPr marL="342900" indent="-342900">
                <a:spcAft>
                  <a:spcPts val="1200"/>
                </a:spcAft>
                <a:buFont typeface="Wingdings" panose="05000000000000000000" pitchFamily="2" charset="2"/>
                <a:buChar char="v"/>
              </a:pPr>
              <a:endParaRPr lang="en-US" sz="2400" dirty="0">
                <a:solidFill>
                  <a:schemeClr val="tx1">
                    <a:lumMod val="65000"/>
                    <a:lumOff val="35000"/>
                  </a:schemeClr>
                </a:solidFill>
                <a:latin typeface="+mn-lt"/>
              </a:endParaRPr>
            </a:p>
          </p:txBody>
        </p:sp>
      </p:grpSp>
    </p:spTree>
    <p:extLst>
      <p:ext uri="{BB962C8B-B14F-4D97-AF65-F5344CB8AC3E}">
        <p14:creationId xmlns:p14="http://schemas.microsoft.com/office/powerpoint/2010/main" val="7722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grpSp>
        <p:nvGrpSpPr>
          <p:cNvPr id="12" name="Group 11">
            <a:extLst>
              <a:ext uri="{FF2B5EF4-FFF2-40B4-BE49-F238E27FC236}">
                <a16:creationId xmlns:a16="http://schemas.microsoft.com/office/drawing/2014/main" id="{3C24E65B-DC8B-4AC1-90A1-E8FBBB933B9E}"/>
              </a:ext>
            </a:extLst>
          </p:cNvPr>
          <p:cNvGrpSpPr/>
          <p:nvPr/>
        </p:nvGrpSpPr>
        <p:grpSpPr>
          <a:xfrm>
            <a:off x="350650" y="1093604"/>
            <a:ext cx="5079300" cy="3978690"/>
            <a:chOff x="826900" y="2918558"/>
            <a:chExt cx="5079300" cy="3350245"/>
          </a:xfrm>
        </p:grpSpPr>
        <p:sp>
          <p:nvSpPr>
            <p:cNvPr id="8" name="Shape 60">
              <a:extLst>
                <a:ext uri="{FF2B5EF4-FFF2-40B4-BE49-F238E27FC236}">
                  <a16:creationId xmlns:a16="http://schemas.microsoft.com/office/drawing/2014/main" id="{5377F119-6A2D-496C-B71C-D03DFF4062AE}"/>
                </a:ext>
              </a:extLst>
            </p:cNvPr>
            <p:cNvSpPr txBox="1"/>
            <p:nvPr/>
          </p:nvSpPr>
          <p:spPr>
            <a:xfrm>
              <a:off x="826900" y="2918558"/>
              <a:ext cx="5079300" cy="3350245"/>
            </a:xfrm>
            <a:prstGeom prst="rect">
              <a:avLst/>
            </a:prstGeom>
            <a:solidFill>
              <a:srgbClr val="FFE96C">
                <a:alpha val="79610"/>
              </a:srgbClr>
            </a:solidFill>
            <a:ln>
              <a:noFill/>
            </a:ln>
          </p:spPr>
          <p:txBody>
            <a:bodyPr lIns="91425" tIns="45700" rIns="91425" bIns="45700" anchor="ctr" anchorCtr="0">
              <a:noAutofit/>
            </a:bodyPr>
            <a:lstStyle/>
            <a:p>
              <a:pPr marL="0" marR="0" lvl="0" indent="0" algn="l" rtl="0">
                <a:lnSpc>
                  <a:spcPct val="160000"/>
                </a:lnSpc>
                <a:spcBef>
                  <a:spcPts val="0"/>
                </a:spcBef>
                <a:buClr>
                  <a:schemeClr val="lt1"/>
                </a:buClr>
                <a:buFont typeface="Arial"/>
                <a:buNone/>
              </a:pPr>
              <a:endParaRPr sz="2000" b="0" i="0" u="none" strike="noStrike" cap="none" dirty="0">
                <a:solidFill>
                  <a:schemeClr val="lt1"/>
                </a:solidFill>
                <a:latin typeface="Arial"/>
                <a:ea typeface="Arial"/>
                <a:cs typeface="Arial"/>
                <a:sym typeface="Arial"/>
              </a:endParaRPr>
            </a:p>
          </p:txBody>
        </p:sp>
        <p:sp>
          <p:nvSpPr>
            <p:cNvPr id="9" name="Title 11">
              <a:extLst>
                <a:ext uri="{FF2B5EF4-FFF2-40B4-BE49-F238E27FC236}">
                  <a16:creationId xmlns:a16="http://schemas.microsoft.com/office/drawing/2014/main" id="{59E5E7F9-B4F7-465A-8B2A-0F89A9F992D6}"/>
                </a:ext>
              </a:extLst>
            </p:cNvPr>
            <p:cNvSpPr txBox="1">
              <a:spLocks/>
            </p:cNvSpPr>
            <p:nvPr/>
          </p:nvSpPr>
          <p:spPr>
            <a:xfrm>
              <a:off x="1058950" y="3057988"/>
              <a:ext cx="4615200" cy="1090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global trade of exotic animals</a:t>
              </a:r>
              <a:endParaRPr lang="en-SG" dirty="0"/>
            </a:p>
          </p:txBody>
        </p:sp>
        <p:sp>
          <p:nvSpPr>
            <p:cNvPr id="10" name="Title 12">
              <a:extLst>
                <a:ext uri="{FF2B5EF4-FFF2-40B4-BE49-F238E27FC236}">
                  <a16:creationId xmlns:a16="http://schemas.microsoft.com/office/drawing/2014/main" id="{C29189B4-533F-4FB1-B256-993DC3C10769}"/>
                </a:ext>
              </a:extLst>
            </p:cNvPr>
            <p:cNvSpPr txBox="1">
              <a:spLocks/>
            </p:cNvSpPr>
            <p:nvPr/>
          </p:nvSpPr>
          <p:spPr>
            <a:xfrm>
              <a:off x="1059924" y="4443849"/>
              <a:ext cx="4846275" cy="18249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dirty="0"/>
                <a:t>Overview of the scale</a:t>
              </a:r>
            </a:p>
            <a:p>
              <a:pPr>
                <a:spcAft>
                  <a:spcPts val="600"/>
                </a:spcAft>
              </a:pPr>
              <a:endParaRPr lang="en-US" sz="1400" dirty="0"/>
            </a:p>
            <a:p>
              <a:pPr>
                <a:spcAft>
                  <a:spcPts val="600"/>
                </a:spcAft>
              </a:pPr>
              <a:r>
                <a:rPr lang="en-US" sz="2800" dirty="0"/>
                <a:t>EU </a:t>
              </a:r>
            </a:p>
            <a:p>
              <a:pPr>
                <a:spcAft>
                  <a:spcPts val="600"/>
                </a:spcAft>
              </a:pPr>
              <a:endParaRPr lang="en-US" sz="2800" dirty="0"/>
            </a:p>
            <a:p>
              <a:pPr>
                <a:spcAft>
                  <a:spcPts val="600"/>
                </a:spcAft>
              </a:pPr>
              <a:r>
                <a:rPr lang="en-US" sz="2800" dirty="0"/>
                <a:t>Belgium</a:t>
              </a:r>
              <a:br>
                <a:rPr lang="en-US" dirty="0"/>
              </a:br>
              <a:br>
                <a:rPr lang="en-US" dirty="0"/>
              </a:br>
              <a:endParaRPr lang="en-SG" sz="2000" i="1" dirty="0"/>
            </a:p>
          </p:txBody>
        </p:sp>
        <p:cxnSp>
          <p:nvCxnSpPr>
            <p:cNvPr id="11" name="Shape 21">
              <a:extLst>
                <a:ext uri="{FF2B5EF4-FFF2-40B4-BE49-F238E27FC236}">
                  <a16:creationId xmlns:a16="http://schemas.microsoft.com/office/drawing/2014/main" id="{A15E7A29-0490-4803-8FE7-480E1AC8D822}"/>
                </a:ext>
              </a:extLst>
            </p:cNvPr>
            <p:cNvCxnSpPr/>
            <p:nvPr/>
          </p:nvCxnSpPr>
          <p:spPr>
            <a:xfrm>
              <a:off x="1058950" y="4159971"/>
              <a:ext cx="4616700" cy="11100"/>
            </a:xfrm>
            <a:prstGeom prst="straightConnector1">
              <a:avLst/>
            </a:prstGeom>
            <a:noFill/>
            <a:ln w="28575" cap="flat" cmpd="sng">
              <a:solidFill>
                <a:schemeClr val="tx1"/>
              </a:solidFill>
              <a:prstDash val="solid"/>
              <a:miter/>
              <a:headEnd type="none" w="med" len="med"/>
              <a:tailEnd type="none" w="med" len="med"/>
            </a:ln>
          </p:spPr>
        </p:cxnSp>
      </p:grpSp>
      <p:sp>
        <p:nvSpPr>
          <p:cNvPr id="18" name="Title 11">
            <a:extLst>
              <a:ext uri="{FF2B5EF4-FFF2-40B4-BE49-F238E27FC236}">
                <a16:creationId xmlns:a16="http://schemas.microsoft.com/office/drawing/2014/main" id="{FA347D03-BCB7-418F-8408-8BD4CD576F45}"/>
              </a:ext>
            </a:extLst>
          </p:cNvPr>
          <p:cNvSpPr txBox="1">
            <a:spLocks/>
          </p:cNvSpPr>
          <p:nvPr/>
        </p:nvSpPr>
        <p:spPr>
          <a:xfrm>
            <a:off x="6355945" y="5686594"/>
            <a:ext cx="3258318" cy="62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Recommendations</a:t>
            </a:r>
          </a:p>
          <a:p>
            <a:endParaRPr lang="en-US" sz="2400" dirty="0">
              <a:solidFill>
                <a:schemeClr val="accent2">
                  <a:lumMod val="75000"/>
                </a:schemeClr>
              </a:solidFill>
              <a:latin typeface="+mn-lt"/>
            </a:endParaRPr>
          </a:p>
          <a:p>
            <a:endParaRPr lang="en-US" sz="2400" dirty="0">
              <a:solidFill>
                <a:schemeClr val="accent2">
                  <a:lumMod val="75000"/>
                </a:schemeClr>
              </a:solidFill>
              <a:latin typeface="+mn-lt"/>
            </a:endParaRPr>
          </a:p>
          <a:p>
            <a:endParaRPr lang="en-SG" dirty="0">
              <a:solidFill>
                <a:schemeClr val="accent2">
                  <a:lumMod val="75000"/>
                </a:schemeClr>
              </a:solidFill>
            </a:endParaRPr>
          </a:p>
        </p:txBody>
      </p:sp>
      <p:grpSp>
        <p:nvGrpSpPr>
          <p:cNvPr id="3" name="Group 2">
            <a:extLst>
              <a:ext uri="{FF2B5EF4-FFF2-40B4-BE49-F238E27FC236}">
                <a16:creationId xmlns:a16="http://schemas.microsoft.com/office/drawing/2014/main" id="{A6EBBD68-880F-4958-B044-FE8BC71207F1}"/>
              </a:ext>
            </a:extLst>
          </p:cNvPr>
          <p:cNvGrpSpPr/>
          <p:nvPr/>
        </p:nvGrpSpPr>
        <p:grpSpPr>
          <a:xfrm>
            <a:off x="5617488" y="2632441"/>
            <a:ext cx="2325167" cy="1082309"/>
            <a:chOff x="5617488" y="2632441"/>
            <a:chExt cx="2325167" cy="1082309"/>
          </a:xfrm>
        </p:grpSpPr>
        <p:sp>
          <p:nvSpPr>
            <p:cNvPr id="14" name="Right Brace 13">
              <a:extLst>
                <a:ext uri="{FF2B5EF4-FFF2-40B4-BE49-F238E27FC236}">
                  <a16:creationId xmlns:a16="http://schemas.microsoft.com/office/drawing/2014/main" id="{399F499E-0362-4648-B59E-1066CDFA4C49}"/>
                </a:ext>
              </a:extLst>
            </p:cNvPr>
            <p:cNvSpPr/>
            <p:nvPr/>
          </p:nvSpPr>
          <p:spPr>
            <a:xfrm>
              <a:off x="5617488" y="2632441"/>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20" name="Title 11">
              <a:extLst>
                <a:ext uri="{FF2B5EF4-FFF2-40B4-BE49-F238E27FC236}">
                  <a16:creationId xmlns:a16="http://schemas.microsoft.com/office/drawing/2014/main" id="{18F39418-B1EF-4158-B11F-B3B6E3BBA058}"/>
                </a:ext>
              </a:extLst>
            </p:cNvPr>
            <p:cNvSpPr txBox="1">
              <a:spLocks/>
            </p:cNvSpPr>
            <p:nvPr/>
          </p:nvSpPr>
          <p:spPr>
            <a:xfrm>
              <a:off x="6321033" y="2983296"/>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Part 2 </a:t>
              </a:r>
            </a:p>
            <a:p>
              <a:pPr marL="800100" lvl="1" indent="-342900">
                <a:buFont typeface="Calibri" panose="020F0502020204030204" pitchFamily="34" charset="0"/>
                <a:buChar char="−"/>
              </a:pPr>
              <a:r>
                <a:rPr lang="en-US" sz="100" dirty="0">
                  <a:solidFill>
                    <a:schemeClr val="accent2">
                      <a:lumMod val="75000"/>
                    </a:schemeClr>
                  </a:solidFill>
                  <a:latin typeface="+mn-lt"/>
                </a:rPr>
                <a:t>	</a:t>
              </a:r>
            </a:p>
            <a:p>
              <a:pPr lvl="1"/>
              <a:endParaRPr lang="en-US" sz="100" dirty="0">
                <a:solidFill>
                  <a:schemeClr val="accent2">
                    <a:lumMod val="75000"/>
                  </a:schemeClr>
                </a:solidFill>
                <a:latin typeface="+mn-lt"/>
              </a:endParaRPr>
            </a:p>
          </p:txBody>
        </p:sp>
      </p:grpSp>
      <p:grpSp>
        <p:nvGrpSpPr>
          <p:cNvPr id="4" name="Group 3">
            <a:extLst>
              <a:ext uri="{FF2B5EF4-FFF2-40B4-BE49-F238E27FC236}">
                <a16:creationId xmlns:a16="http://schemas.microsoft.com/office/drawing/2014/main" id="{3DBE3D73-FC3A-4466-92ED-444C28061312}"/>
              </a:ext>
            </a:extLst>
          </p:cNvPr>
          <p:cNvGrpSpPr/>
          <p:nvPr/>
        </p:nvGrpSpPr>
        <p:grpSpPr>
          <a:xfrm>
            <a:off x="5660711" y="3988653"/>
            <a:ext cx="2295196" cy="1082309"/>
            <a:chOff x="5660711" y="3988653"/>
            <a:chExt cx="2295196" cy="1082309"/>
          </a:xfrm>
        </p:grpSpPr>
        <p:sp>
          <p:nvSpPr>
            <p:cNvPr id="15" name="Right Brace 14">
              <a:extLst>
                <a:ext uri="{FF2B5EF4-FFF2-40B4-BE49-F238E27FC236}">
                  <a16:creationId xmlns:a16="http://schemas.microsoft.com/office/drawing/2014/main" id="{FB5132F9-8499-49FB-AA01-FB3C6C891024}"/>
                </a:ext>
              </a:extLst>
            </p:cNvPr>
            <p:cNvSpPr/>
            <p:nvPr/>
          </p:nvSpPr>
          <p:spPr>
            <a:xfrm>
              <a:off x="5660711" y="3988653"/>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25" name="Title 11">
              <a:extLst>
                <a:ext uri="{FF2B5EF4-FFF2-40B4-BE49-F238E27FC236}">
                  <a16:creationId xmlns:a16="http://schemas.microsoft.com/office/drawing/2014/main" id="{89D5365D-32A4-452A-98CD-64286A122335}"/>
                </a:ext>
              </a:extLst>
            </p:cNvPr>
            <p:cNvSpPr txBox="1">
              <a:spLocks/>
            </p:cNvSpPr>
            <p:nvPr/>
          </p:nvSpPr>
          <p:spPr>
            <a:xfrm>
              <a:off x="6334285" y="4262373"/>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Part 3 </a:t>
              </a:r>
            </a:p>
            <a:p>
              <a:pPr marL="800100" lvl="1" indent="-342900">
                <a:buFont typeface="Calibri" panose="020F0502020204030204" pitchFamily="34" charset="0"/>
                <a:buChar char="−"/>
              </a:pPr>
              <a:r>
                <a:rPr lang="en-US" sz="100" dirty="0">
                  <a:solidFill>
                    <a:schemeClr val="accent2">
                      <a:lumMod val="75000"/>
                    </a:schemeClr>
                  </a:solidFill>
                  <a:latin typeface="+mn-lt"/>
                </a:rPr>
                <a:t>	</a:t>
              </a:r>
            </a:p>
            <a:p>
              <a:pPr lvl="1"/>
              <a:endParaRPr lang="en-US" sz="100" dirty="0">
                <a:solidFill>
                  <a:schemeClr val="accent2">
                    <a:lumMod val="75000"/>
                  </a:schemeClr>
                </a:solidFill>
                <a:latin typeface="+mn-lt"/>
              </a:endParaRPr>
            </a:p>
          </p:txBody>
        </p:sp>
      </p:grpSp>
      <p:sp>
        <p:nvSpPr>
          <p:cNvPr id="13" name="Right Brace 12">
            <a:extLst>
              <a:ext uri="{FF2B5EF4-FFF2-40B4-BE49-F238E27FC236}">
                <a16:creationId xmlns:a16="http://schemas.microsoft.com/office/drawing/2014/main" id="{3161FB21-3FF9-4F25-9B10-0A3FE2BADAFB}"/>
              </a:ext>
            </a:extLst>
          </p:cNvPr>
          <p:cNvSpPr/>
          <p:nvPr/>
        </p:nvSpPr>
        <p:spPr>
          <a:xfrm>
            <a:off x="5617488" y="1093604"/>
            <a:ext cx="476250" cy="1425455"/>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DE228F32-7570-47EE-BDB8-07246EAFE5B3}"/>
              </a:ext>
            </a:extLst>
          </p:cNvPr>
          <p:cNvGrpSpPr/>
          <p:nvPr/>
        </p:nvGrpSpPr>
        <p:grpSpPr>
          <a:xfrm>
            <a:off x="6301378" y="63442"/>
            <a:ext cx="5806251" cy="2531210"/>
            <a:chOff x="6301378" y="63442"/>
            <a:chExt cx="5806251" cy="2531210"/>
          </a:xfrm>
        </p:grpSpPr>
        <p:grpSp>
          <p:nvGrpSpPr>
            <p:cNvPr id="22" name="Group 21">
              <a:extLst>
                <a:ext uri="{FF2B5EF4-FFF2-40B4-BE49-F238E27FC236}">
                  <a16:creationId xmlns:a16="http://schemas.microsoft.com/office/drawing/2014/main" id="{1C5191FA-2228-4453-8844-8C1E0EFBD841}"/>
                </a:ext>
              </a:extLst>
            </p:cNvPr>
            <p:cNvGrpSpPr/>
            <p:nvPr/>
          </p:nvGrpSpPr>
          <p:grpSpPr>
            <a:xfrm>
              <a:off x="6301378" y="994963"/>
              <a:ext cx="3082466" cy="1599689"/>
              <a:chOff x="6301377" y="994963"/>
              <a:chExt cx="3408602" cy="1599689"/>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6301377" y="1610567"/>
                <a:ext cx="1621622" cy="4436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Part 1: </a:t>
                </a:r>
              </a:p>
              <a:p>
                <a:pPr marL="800100" lvl="1" indent="-342900">
                  <a:buFont typeface="Calibri" panose="020F0502020204030204" pitchFamily="34" charset="0"/>
                  <a:buChar char="−"/>
                </a:pPr>
                <a:r>
                  <a:rPr lang="en-US" sz="100" dirty="0">
                    <a:solidFill>
                      <a:schemeClr val="accent2">
                        <a:lumMod val="75000"/>
                      </a:schemeClr>
                    </a:solidFill>
                    <a:latin typeface="+mn-lt"/>
                  </a:rPr>
                  <a:t>	</a:t>
                </a:r>
              </a:p>
              <a:p>
                <a:pPr lvl="1"/>
                <a:endParaRPr lang="en-US" sz="100" dirty="0">
                  <a:solidFill>
                    <a:schemeClr val="accent2">
                      <a:lumMod val="75000"/>
                    </a:schemeClr>
                  </a:solidFill>
                  <a:latin typeface="+mn-lt"/>
                </a:endParaRPr>
              </a:p>
            </p:txBody>
          </p:sp>
          <p:sp>
            <p:nvSpPr>
              <p:cNvPr id="19" name="Title 11">
                <a:extLst>
                  <a:ext uri="{FF2B5EF4-FFF2-40B4-BE49-F238E27FC236}">
                    <a16:creationId xmlns:a16="http://schemas.microsoft.com/office/drawing/2014/main" id="{8C62D1ED-22DE-4FBE-9682-F3F0139E0E7F}"/>
                  </a:ext>
                </a:extLst>
              </p:cNvPr>
              <p:cNvSpPr txBox="1">
                <a:spLocks/>
              </p:cNvSpPr>
              <p:nvPr/>
            </p:nvSpPr>
            <p:spPr>
              <a:xfrm>
                <a:off x="7581406" y="994963"/>
                <a:ext cx="2128573" cy="15996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Calibri" panose="020F0502020204030204" pitchFamily="34" charset="0"/>
                  <a:buChar char="−"/>
                </a:pPr>
                <a:r>
                  <a:rPr lang="en-US" sz="100" dirty="0">
                    <a:latin typeface="+mn-lt"/>
                  </a:rPr>
                  <a:t>	</a:t>
                </a:r>
              </a:p>
              <a:p>
                <a:pPr lvl="1"/>
                <a:endParaRPr lang="en-US" sz="100" dirty="0">
                  <a:latin typeface="+mn-lt"/>
                </a:endParaRPr>
              </a:p>
              <a:p>
                <a:pPr marL="342900" indent="-342900">
                  <a:spcAft>
                    <a:spcPts val="600"/>
                  </a:spcAft>
                  <a:buFont typeface="Arial" panose="020B0604020202020204" pitchFamily="34" charset="0"/>
                  <a:buChar char="−"/>
                </a:pPr>
                <a:r>
                  <a:rPr lang="en-US" sz="2400" dirty="0">
                    <a:latin typeface="+mn-lt"/>
                  </a:rPr>
                  <a:t>What?</a:t>
                </a:r>
              </a:p>
              <a:p>
                <a:pPr marL="342900" indent="-342900">
                  <a:spcAft>
                    <a:spcPts val="600"/>
                  </a:spcAft>
                  <a:buFont typeface="Arial" panose="020B0604020202020204" pitchFamily="34" charset="0"/>
                  <a:buChar char="−"/>
                </a:pPr>
                <a:r>
                  <a:rPr lang="en-US" sz="2400" dirty="0">
                    <a:latin typeface="+mn-lt"/>
                  </a:rPr>
                  <a:t>Why?</a:t>
                </a:r>
              </a:p>
              <a:p>
                <a:pPr marL="342900" indent="-342900">
                  <a:spcAft>
                    <a:spcPts val="600"/>
                  </a:spcAft>
                  <a:buFont typeface="Arial" panose="020B0604020202020204" pitchFamily="34" charset="0"/>
                  <a:buChar char="−"/>
                </a:pPr>
                <a:r>
                  <a:rPr lang="en-US" sz="2400" dirty="0">
                    <a:latin typeface="+mn-lt"/>
                  </a:rPr>
                  <a:t>Impact?</a:t>
                </a:r>
              </a:p>
              <a:p>
                <a:pPr marL="342900" indent="-342900">
                  <a:spcAft>
                    <a:spcPts val="600"/>
                  </a:spcAft>
                  <a:buFont typeface="Arial" panose="020B0604020202020204" pitchFamily="34" charset="0"/>
                  <a:buChar char="−"/>
                </a:pPr>
                <a:r>
                  <a:rPr lang="en-US" sz="2400" dirty="0">
                    <a:latin typeface="+mn-lt"/>
                  </a:rPr>
                  <a:t>Issues?</a:t>
                </a:r>
              </a:p>
              <a:p>
                <a:endParaRPr lang="en-SG" dirty="0"/>
              </a:p>
            </p:txBody>
          </p:sp>
        </p:grpSp>
        <p:pic>
          <p:nvPicPr>
            <p:cNvPr id="7" name="Picture 6">
              <a:extLst>
                <a:ext uri="{FF2B5EF4-FFF2-40B4-BE49-F238E27FC236}">
                  <a16:creationId xmlns:a16="http://schemas.microsoft.com/office/drawing/2014/main" id="{D0DDD341-E85F-44AA-BA0F-1A4A371728AE}"/>
                </a:ext>
              </a:extLst>
            </p:cNvPr>
            <p:cNvPicPr>
              <a:picLocks noChangeAspect="1"/>
            </p:cNvPicPr>
            <p:nvPr/>
          </p:nvPicPr>
          <p:blipFill>
            <a:blip r:embed="rId3"/>
            <a:stretch>
              <a:fillRect/>
            </a:stretch>
          </p:blipFill>
          <p:spPr>
            <a:xfrm>
              <a:off x="9326299" y="63442"/>
              <a:ext cx="2781330" cy="1195747"/>
            </a:xfrm>
            <a:prstGeom prst="rect">
              <a:avLst/>
            </a:prstGeom>
          </p:spPr>
        </p:pic>
      </p:grpSp>
    </p:spTree>
    <p:extLst>
      <p:ext uri="{BB962C8B-B14F-4D97-AF65-F5344CB8AC3E}">
        <p14:creationId xmlns:p14="http://schemas.microsoft.com/office/powerpoint/2010/main" val="365550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9FD59-7401-4FD5-BAD3-236882FA91E8}"/>
              </a:ext>
            </a:extLst>
          </p:cNvPr>
          <p:cNvPicPr>
            <a:picLocks noChangeAspect="1"/>
          </p:cNvPicPr>
          <p:nvPr/>
        </p:nvPicPr>
        <p:blipFill>
          <a:blip r:embed="rId3"/>
          <a:stretch>
            <a:fillRect/>
          </a:stretch>
        </p:blipFill>
        <p:spPr>
          <a:xfrm>
            <a:off x="336610" y="287997"/>
            <a:ext cx="3070824" cy="1320206"/>
          </a:xfrm>
          <a:prstGeom prst="rect">
            <a:avLst/>
          </a:prstGeom>
        </p:spPr>
      </p:pic>
    </p:spTree>
    <p:extLst>
      <p:ext uri="{BB962C8B-B14F-4D97-AF65-F5344CB8AC3E}">
        <p14:creationId xmlns:p14="http://schemas.microsoft.com/office/powerpoint/2010/main" val="399760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4078111" y="1273026"/>
            <a:ext cx="6229531" cy="6706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Ø"/>
            </a:pPr>
            <a:r>
              <a:rPr lang="en-US" sz="2400" dirty="0">
                <a:latin typeface="+mn-lt"/>
              </a:rPr>
              <a:t>Ask Mr. Google: ‘trade exotic animals’</a:t>
            </a:r>
          </a:p>
          <a:p>
            <a:endParaRPr lang="en-SG" dirty="0"/>
          </a:p>
        </p:txBody>
      </p:sp>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sp>
        <p:nvSpPr>
          <p:cNvPr id="8" name="Title 11">
            <a:extLst>
              <a:ext uri="{FF2B5EF4-FFF2-40B4-BE49-F238E27FC236}">
                <a16:creationId xmlns:a16="http://schemas.microsoft.com/office/drawing/2014/main" id="{3B72283C-7E04-4A07-AC42-2F2FBF2DE717}"/>
              </a:ext>
            </a:extLst>
          </p:cNvPr>
          <p:cNvSpPr txBox="1">
            <a:spLocks/>
          </p:cNvSpPr>
          <p:nvPr/>
        </p:nvSpPr>
        <p:spPr>
          <a:xfrm>
            <a:off x="587524" y="260910"/>
            <a:ext cx="7459299" cy="8172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Part1: global trade of exotic animals</a:t>
            </a:r>
            <a:endParaRPr lang="en-SG" sz="3600" dirty="0">
              <a:solidFill>
                <a:schemeClr val="accent2">
                  <a:lumMod val="75000"/>
                </a:schemeClr>
              </a:solidFill>
            </a:endParaRPr>
          </a:p>
        </p:txBody>
      </p:sp>
      <p:pic>
        <p:nvPicPr>
          <p:cNvPr id="9" name="Picture 8">
            <a:extLst>
              <a:ext uri="{FF2B5EF4-FFF2-40B4-BE49-F238E27FC236}">
                <a16:creationId xmlns:a16="http://schemas.microsoft.com/office/drawing/2014/main" id="{D2C651B8-A0E9-4E42-B4D5-327A22449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13" y="1042786"/>
            <a:ext cx="1029014" cy="847650"/>
          </a:xfrm>
          <a:prstGeom prst="rect">
            <a:avLst/>
          </a:prstGeom>
        </p:spPr>
      </p:pic>
      <p:sp>
        <p:nvSpPr>
          <p:cNvPr id="11" name="Title 11">
            <a:extLst>
              <a:ext uri="{FF2B5EF4-FFF2-40B4-BE49-F238E27FC236}">
                <a16:creationId xmlns:a16="http://schemas.microsoft.com/office/drawing/2014/main" id="{B40047BD-A8EC-4C03-966B-F64A7E403600}"/>
              </a:ext>
            </a:extLst>
          </p:cNvPr>
          <p:cNvSpPr txBox="1">
            <a:spLocks/>
          </p:cNvSpPr>
          <p:nvPr/>
        </p:nvSpPr>
        <p:spPr>
          <a:xfrm>
            <a:off x="1884358" y="1249714"/>
            <a:ext cx="1527002"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What? </a:t>
            </a:r>
          </a:p>
          <a:p>
            <a:endParaRPr lang="en-SG" dirty="0"/>
          </a:p>
        </p:txBody>
      </p:sp>
      <p:graphicFrame>
        <p:nvGraphicFramePr>
          <p:cNvPr id="10" name="Chart 9">
            <a:extLst>
              <a:ext uri="{FF2B5EF4-FFF2-40B4-BE49-F238E27FC236}">
                <a16:creationId xmlns:a16="http://schemas.microsoft.com/office/drawing/2014/main" id="{75AD8A43-78CE-4C1A-8CBE-C1AEC2EDBC04}"/>
              </a:ext>
            </a:extLst>
          </p:cNvPr>
          <p:cNvGraphicFramePr>
            <a:graphicFrameLocks/>
          </p:cNvGraphicFramePr>
          <p:nvPr>
            <p:extLst>
              <p:ext uri="{D42A27DB-BD31-4B8C-83A1-F6EECF244321}">
                <p14:modId xmlns:p14="http://schemas.microsoft.com/office/powerpoint/2010/main" val="685621458"/>
              </p:ext>
            </p:extLst>
          </p:nvPr>
        </p:nvGraphicFramePr>
        <p:xfrm>
          <a:off x="106879" y="2294707"/>
          <a:ext cx="3978234" cy="4417205"/>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7CABFD1D-B56A-438C-8F45-E2597EBF5F30}"/>
              </a:ext>
            </a:extLst>
          </p:cNvPr>
          <p:cNvGrpSpPr/>
          <p:nvPr/>
        </p:nvGrpSpPr>
        <p:grpSpPr>
          <a:xfrm>
            <a:off x="4085113" y="2089695"/>
            <a:ext cx="8413665" cy="4251728"/>
            <a:chOff x="4085113" y="2089695"/>
            <a:chExt cx="8413665" cy="4251728"/>
          </a:xfrm>
        </p:grpSpPr>
        <p:graphicFrame>
          <p:nvGraphicFramePr>
            <p:cNvPr id="13" name="Chart 12">
              <a:extLst>
                <a:ext uri="{FF2B5EF4-FFF2-40B4-BE49-F238E27FC236}">
                  <a16:creationId xmlns:a16="http://schemas.microsoft.com/office/drawing/2014/main" id="{A7F6AD33-25FF-4C61-8B64-964E8F4EB247}"/>
                </a:ext>
              </a:extLst>
            </p:cNvPr>
            <p:cNvGraphicFramePr>
              <a:graphicFrameLocks/>
            </p:cNvGraphicFramePr>
            <p:nvPr>
              <p:extLst>
                <p:ext uri="{D42A27DB-BD31-4B8C-83A1-F6EECF244321}">
                  <p14:modId xmlns:p14="http://schemas.microsoft.com/office/powerpoint/2010/main" val="102439967"/>
                </p:ext>
              </p:extLst>
            </p:nvPr>
          </p:nvGraphicFramePr>
          <p:xfrm>
            <a:off x="4085113" y="2089695"/>
            <a:ext cx="4412704" cy="42517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10287203-1D83-4D05-ABBE-91DA9A01CC4D}"/>
                </a:ext>
              </a:extLst>
            </p:cNvPr>
            <p:cNvGraphicFramePr>
              <a:graphicFrameLocks/>
            </p:cNvGraphicFramePr>
            <p:nvPr>
              <p:extLst>
                <p:ext uri="{D42A27DB-BD31-4B8C-83A1-F6EECF244321}">
                  <p14:modId xmlns:p14="http://schemas.microsoft.com/office/powerpoint/2010/main" val="2723053755"/>
                </p:ext>
              </p:extLst>
            </p:nvPr>
          </p:nvGraphicFramePr>
          <p:xfrm>
            <a:off x="7778338" y="2294707"/>
            <a:ext cx="4720440" cy="3951714"/>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959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grpSp>
        <p:nvGrpSpPr>
          <p:cNvPr id="24" name="Group 23">
            <a:extLst>
              <a:ext uri="{FF2B5EF4-FFF2-40B4-BE49-F238E27FC236}">
                <a16:creationId xmlns:a16="http://schemas.microsoft.com/office/drawing/2014/main" id="{55CD17BF-DBAE-4A4E-B448-DAD451060DE7}"/>
              </a:ext>
            </a:extLst>
          </p:cNvPr>
          <p:cNvGrpSpPr/>
          <p:nvPr/>
        </p:nvGrpSpPr>
        <p:grpSpPr>
          <a:xfrm>
            <a:off x="244499" y="71395"/>
            <a:ext cx="11906409" cy="6043579"/>
            <a:chOff x="244499" y="71395"/>
            <a:chExt cx="11906409" cy="6043579"/>
          </a:xfrm>
        </p:grpSpPr>
        <p:pic>
          <p:nvPicPr>
            <p:cNvPr id="13" name="Picture 12">
              <a:extLst>
                <a:ext uri="{FF2B5EF4-FFF2-40B4-BE49-F238E27FC236}">
                  <a16:creationId xmlns:a16="http://schemas.microsoft.com/office/drawing/2014/main" id="{6DCE8659-3C3B-4CAE-BD11-FAFFE66752A9}"/>
                </a:ext>
              </a:extLst>
            </p:cNvPr>
            <p:cNvPicPr>
              <a:picLocks noChangeAspect="1"/>
            </p:cNvPicPr>
            <p:nvPr/>
          </p:nvPicPr>
          <p:blipFill>
            <a:blip r:embed="rId3"/>
            <a:stretch>
              <a:fillRect/>
            </a:stretch>
          </p:blipFill>
          <p:spPr>
            <a:xfrm rot="21044321">
              <a:off x="5440173" y="4606647"/>
              <a:ext cx="4073584" cy="1508327"/>
            </a:xfrm>
            <a:prstGeom prst="rect">
              <a:avLst/>
            </a:prstGeom>
          </p:spPr>
        </p:pic>
        <p:pic>
          <p:nvPicPr>
            <p:cNvPr id="2" name="Picture 1">
              <a:extLst>
                <a:ext uri="{FF2B5EF4-FFF2-40B4-BE49-F238E27FC236}">
                  <a16:creationId xmlns:a16="http://schemas.microsoft.com/office/drawing/2014/main" id="{79C99C84-678D-4268-908C-63F951FAC5E9}"/>
                </a:ext>
              </a:extLst>
            </p:cNvPr>
            <p:cNvPicPr>
              <a:picLocks noChangeAspect="1"/>
            </p:cNvPicPr>
            <p:nvPr/>
          </p:nvPicPr>
          <p:blipFill>
            <a:blip r:embed="rId4"/>
            <a:stretch>
              <a:fillRect/>
            </a:stretch>
          </p:blipFill>
          <p:spPr>
            <a:xfrm rot="21064537">
              <a:off x="244499" y="71395"/>
              <a:ext cx="3023507" cy="1708196"/>
            </a:xfrm>
            <a:prstGeom prst="rect">
              <a:avLst/>
            </a:prstGeom>
          </p:spPr>
        </p:pic>
        <p:pic>
          <p:nvPicPr>
            <p:cNvPr id="5" name="Picture 4">
              <a:extLst>
                <a:ext uri="{FF2B5EF4-FFF2-40B4-BE49-F238E27FC236}">
                  <a16:creationId xmlns:a16="http://schemas.microsoft.com/office/drawing/2014/main" id="{F2B03705-B1D1-4472-80D2-3E87914B4D26}"/>
                </a:ext>
              </a:extLst>
            </p:cNvPr>
            <p:cNvPicPr>
              <a:picLocks noChangeAspect="1"/>
            </p:cNvPicPr>
            <p:nvPr/>
          </p:nvPicPr>
          <p:blipFill>
            <a:blip r:embed="rId5"/>
            <a:stretch>
              <a:fillRect/>
            </a:stretch>
          </p:blipFill>
          <p:spPr>
            <a:xfrm rot="20165798">
              <a:off x="2676016" y="1698188"/>
              <a:ext cx="4483763" cy="1924282"/>
            </a:xfrm>
            <a:prstGeom prst="rect">
              <a:avLst/>
            </a:prstGeom>
          </p:spPr>
        </p:pic>
        <p:pic>
          <p:nvPicPr>
            <p:cNvPr id="7" name="Picture 6">
              <a:extLst>
                <a:ext uri="{FF2B5EF4-FFF2-40B4-BE49-F238E27FC236}">
                  <a16:creationId xmlns:a16="http://schemas.microsoft.com/office/drawing/2014/main" id="{A0D791BE-DFCD-4242-A186-8AA66588DA88}"/>
                </a:ext>
              </a:extLst>
            </p:cNvPr>
            <p:cNvPicPr>
              <a:picLocks noChangeAspect="1"/>
            </p:cNvPicPr>
            <p:nvPr/>
          </p:nvPicPr>
          <p:blipFill>
            <a:blip r:embed="rId6"/>
            <a:stretch>
              <a:fillRect/>
            </a:stretch>
          </p:blipFill>
          <p:spPr>
            <a:xfrm rot="20939472">
              <a:off x="7302436" y="2433204"/>
              <a:ext cx="4848472" cy="1038031"/>
            </a:xfrm>
            <a:prstGeom prst="rect">
              <a:avLst/>
            </a:prstGeom>
          </p:spPr>
        </p:pic>
      </p:grpSp>
      <p:grpSp>
        <p:nvGrpSpPr>
          <p:cNvPr id="23" name="Group 22">
            <a:extLst>
              <a:ext uri="{FF2B5EF4-FFF2-40B4-BE49-F238E27FC236}">
                <a16:creationId xmlns:a16="http://schemas.microsoft.com/office/drawing/2014/main" id="{3024FA5D-DA10-45C3-BDF3-F9689B338D01}"/>
              </a:ext>
            </a:extLst>
          </p:cNvPr>
          <p:cNvGrpSpPr/>
          <p:nvPr/>
        </p:nvGrpSpPr>
        <p:grpSpPr>
          <a:xfrm>
            <a:off x="331795" y="123868"/>
            <a:ext cx="11860205" cy="6412379"/>
            <a:chOff x="331795" y="123868"/>
            <a:chExt cx="11860205" cy="6412379"/>
          </a:xfrm>
        </p:grpSpPr>
        <p:pic>
          <p:nvPicPr>
            <p:cNvPr id="9" name="Picture 8">
              <a:extLst>
                <a:ext uri="{FF2B5EF4-FFF2-40B4-BE49-F238E27FC236}">
                  <a16:creationId xmlns:a16="http://schemas.microsoft.com/office/drawing/2014/main" id="{3A3D5546-F4B3-459E-B300-A20119E2A5D9}"/>
                </a:ext>
              </a:extLst>
            </p:cNvPr>
            <p:cNvPicPr>
              <a:picLocks noChangeAspect="1"/>
            </p:cNvPicPr>
            <p:nvPr/>
          </p:nvPicPr>
          <p:blipFill>
            <a:blip r:embed="rId7"/>
            <a:stretch>
              <a:fillRect/>
            </a:stretch>
          </p:blipFill>
          <p:spPr>
            <a:xfrm rot="1279502">
              <a:off x="9354859" y="341592"/>
              <a:ext cx="2837141" cy="1453988"/>
            </a:xfrm>
            <a:prstGeom prst="rect">
              <a:avLst/>
            </a:prstGeom>
          </p:spPr>
        </p:pic>
        <p:pic>
          <p:nvPicPr>
            <p:cNvPr id="10" name="Picture 9">
              <a:extLst>
                <a:ext uri="{FF2B5EF4-FFF2-40B4-BE49-F238E27FC236}">
                  <a16:creationId xmlns:a16="http://schemas.microsoft.com/office/drawing/2014/main" id="{A301AADD-5E8F-4808-9D70-EC6DD3923C01}"/>
                </a:ext>
              </a:extLst>
            </p:cNvPr>
            <p:cNvPicPr>
              <a:picLocks noChangeAspect="1"/>
            </p:cNvPicPr>
            <p:nvPr/>
          </p:nvPicPr>
          <p:blipFill>
            <a:blip r:embed="rId8"/>
            <a:stretch>
              <a:fillRect/>
            </a:stretch>
          </p:blipFill>
          <p:spPr>
            <a:xfrm rot="602642">
              <a:off x="331795" y="2008595"/>
              <a:ext cx="2323417" cy="2389800"/>
            </a:xfrm>
            <a:prstGeom prst="rect">
              <a:avLst/>
            </a:prstGeom>
          </p:spPr>
        </p:pic>
        <p:pic>
          <p:nvPicPr>
            <p:cNvPr id="4" name="Picture 3">
              <a:extLst>
                <a:ext uri="{FF2B5EF4-FFF2-40B4-BE49-F238E27FC236}">
                  <a16:creationId xmlns:a16="http://schemas.microsoft.com/office/drawing/2014/main" id="{D2D02AF7-F3B5-4AB4-9192-844A76282A3D}"/>
                </a:ext>
              </a:extLst>
            </p:cNvPr>
            <p:cNvPicPr>
              <a:picLocks noChangeAspect="1"/>
            </p:cNvPicPr>
            <p:nvPr/>
          </p:nvPicPr>
          <p:blipFill>
            <a:blip r:embed="rId9"/>
            <a:stretch>
              <a:fillRect/>
            </a:stretch>
          </p:blipFill>
          <p:spPr>
            <a:xfrm rot="434870">
              <a:off x="6791706" y="123868"/>
              <a:ext cx="2777076" cy="2618054"/>
            </a:xfrm>
            <a:prstGeom prst="rect">
              <a:avLst/>
            </a:prstGeom>
          </p:spPr>
        </p:pic>
        <p:pic>
          <p:nvPicPr>
            <p:cNvPr id="15" name="Picture 14">
              <a:extLst>
                <a:ext uri="{FF2B5EF4-FFF2-40B4-BE49-F238E27FC236}">
                  <a16:creationId xmlns:a16="http://schemas.microsoft.com/office/drawing/2014/main" id="{808FFB84-6E16-4A16-90AA-AB36311DB449}"/>
                </a:ext>
              </a:extLst>
            </p:cNvPr>
            <p:cNvPicPr>
              <a:picLocks noChangeAspect="1"/>
            </p:cNvPicPr>
            <p:nvPr/>
          </p:nvPicPr>
          <p:blipFill>
            <a:blip r:embed="rId10"/>
            <a:stretch>
              <a:fillRect/>
            </a:stretch>
          </p:blipFill>
          <p:spPr>
            <a:xfrm rot="498953">
              <a:off x="2488740" y="5133123"/>
              <a:ext cx="3213476" cy="1403124"/>
            </a:xfrm>
            <a:prstGeom prst="rect">
              <a:avLst/>
            </a:prstGeom>
          </p:spPr>
        </p:pic>
      </p:grpSp>
      <p:grpSp>
        <p:nvGrpSpPr>
          <p:cNvPr id="27" name="Group 26">
            <a:extLst>
              <a:ext uri="{FF2B5EF4-FFF2-40B4-BE49-F238E27FC236}">
                <a16:creationId xmlns:a16="http://schemas.microsoft.com/office/drawing/2014/main" id="{98599382-739E-410D-9A8E-E08527B9B996}"/>
              </a:ext>
            </a:extLst>
          </p:cNvPr>
          <p:cNvGrpSpPr/>
          <p:nvPr/>
        </p:nvGrpSpPr>
        <p:grpSpPr>
          <a:xfrm>
            <a:off x="3587140" y="3277874"/>
            <a:ext cx="7200315" cy="3508508"/>
            <a:chOff x="3587140" y="3277874"/>
            <a:chExt cx="7200315" cy="3508508"/>
          </a:xfrm>
        </p:grpSpPr>
        <p:pic>
          <p:nvPicPr>
            <p:cNvPr id="25" name="Picture 24">
              <a:extLst>
                <a:ext uri="{FF2B5EF4-FFF2-40B4-BE49-F238E27FC236}">
                  <a16:creationId xmlns:a16="http://schemas.microsoft.com/office/drawing/2014/main" id="{F017CAFC-F2EB-4A7E-90BF-478C0677E555}"/>
                </a:ext>
              </a:extLst>
            </p:cNvPr>
            <p:cNvPicPr>
              <a:picLocks noChangeAspect="1"/>
            </p:cNvPicPr>
            <p:nvPr/>
          </p:nvPicPr>
          <p:blipFill>
            <a:blip r:embed="rId11"/>
            <a:stretch>
              <a:fillRect/>
            </a:stretch>
          </p:blipFill>
          <p:spPr>
            <a:xfrm rot="20778378">
              <a:off x="3587140" y="4051876"/>
              <a:ext cx="2007779" cy="1181046"/>
            </a:xfrm>
            <a:prstGeom prst="rect">
              <a:avLst/>
            </a:prstGeom>
          </p:spPr>
        </p:pic>
        <p:pic>
          <p:nvPicPr>
            <p:cNvPr id="26" name="Picture 25">
              <a:extLst>
                <a:ext uri="{FF2B5EF4-FFF2-40B4-BE49-F238E27FC236}">
                  <a16:creationId xmlns:a16="http://schemas.microsoft.com/office/drawing/2014/main" id="{EA3BA9F2-1A56-4B9B-8D4D-C3FCFD7BF3B2}"/>
                </a:ext>
              </a:extLst>
            </p:cNvPr>
            <p:cNvPicPr>
              <a:picLocks noChangeAspect="1"/>
            </p:cNvPicPr>
            <p:nvPr/>
          </p:nvPicPr>
          <p:blipFill>
            <a:blip r:embed="rId12"/>
            <a:stretch>
              <a:fillRect/>
            </a:stretch>
          </p:blipFill>
          <p:spPr>
            <a:xfrm rot="1514603">
              <a:off x="9582554" y="3277874"/>
              <a:ext cx="1204901" cy="3508508"/>
            </a:xfrm>
            <a:prstGeom prst="rect">
              <a:avLst/>
            </a:prstGeom>
          </p:spPr>
        </p:pic>
      </p:grpSp>
      <p:grpSp>
        <p:nvGrpSpPr>
          <p:cNvPr id="28" name="Group 27">
            <a:extLst>
              <a:ext uri="{FF2B5EF4-FFF2-40B4-BE49-F238E27FC236}">
                <a16:creationId xmlns:a16="http://schemas.microsoft.com/office/drawing/2014/main" id="{16119B05-DCF7-4595-B015-AAA7D378CD7F}"/>
              </a:ext>
            </a:extLst>
          </p:cNvPr>
          <p:cNvGrpSpPr/>
          <p:nvPr/>
        </p:nvGrpSpPr>
        <p:grpSpPr>
          <a:xfrm>
            <a:off x="118284" y="360663"/>
            <a:ext cx="12289185" cy="5820089"/>
            <a:chOff x="118284" y="360663"/>
            <a:chExt cx="12289185" cy="5820089"/>
          </a:xfrm>
        </p:grpSpPr>
        <p:pic>
          <p:nvPicPr>
            <p:cNvPr id="3" name="Picture 2">
              <a:extLst>
                <a:ext uri="{FF2B5EF4-FFF2-40B4-BE49-F238E27FC236}">
                  <a16:creationId xmlns:a16="http://schemas.microsoft.com/office/drawing/2014/main" id="{7116186E-ED8B-4401-80D9-6150E9FEEDE4}"/>
                </a:ext>
              </a:extLst>
            </p:cNvPr>
            <p:cNvPicPr>
              <a:picLocks noChangeAspect="1"/>
            </p:cNvPicPr>
            <p:nvPr/>
          </p:nvPicPr>
          <p:blipFill>
            <a:blip r:embed="rId13"/>
            <a:stretch>
              <a:fillRect/>
            </a:stretch>
          </p:blipFill>
          <p:spPr>
            <a:xfrm rot="716240">
              <a:off x="3363189" y="360663"/>
              <a:ext cx="3713732" cy="1127592"/>
            </a:xfrm>
            <a:prstGeom prst="rect">
              <a:avLst/>
            </a:prstGeom>
          </p:spPr>
        </p:pic>
        <p:pic>
          <p:nvPicPr>
            <p:cNvPr id="14" name="Picture 13">
              <a:extLst>
                <a:ext uri="{FF2B5EF4-FFF2-40B4-BE49-F238E27FC236}">
                  <a16:creationId xmlns:a16="http://schemas.microsoft.com/office/drawing/2014/main" id="{6DE2111D-5157-4F2B-B6A5-0964EA096824}"/>
                </a:ext>
              </a:extLst>
            </p:cNvPr>
            <p:cNvPicPr>
              <a:picLocks noChangeAspect="1"/>
            </p:cNvPicPr>
            <p:nvPr/>
          </p:nvPicPr>
          <p:blipFill>
            <a:blip r:embed="rId14"/>
            <a:stretch>
              <a:fillRect/>
            </a:stretch>
          </p:blipFill>
          <p:spPr>
            <a:xfrm rot="20455461">
              <a:off x="118284" y="4802296"/>
              <a:ext cx="2923830" cy="1366052"/>
            </a:xfrm>
            <a:prstGeom prst="rect">
              <a:avLst/>
            </a:prstGeom>
          </p:spPr>
        </p:pic>
        <p:pic>
          <p:nvPicPr>
            <p:cNvPr id="11" name="Picture 10">
              <a:extLst>
                <a:ext uri="{FF2B5EF4-FFF2-40B4-BE49-F238E27FC236}">
                  <a16:creationId xmlns:a16="http://schemas.microsoft.com/office/drawing/2014/main" id="{AB8C9AFA-9512-4AF1-8BAB-B3B4C595208C}"/>
                </a:ext>
              </a:extLst>
            </p:cNvPr>
            <p:cNvPicPr>
              <a:picLocks noChangeAspect="1"/>
            </p:cNvPicPr>
            <p:nvPr/>
          </p:nvPicPr>
          <p:blipFill>
            <a:blip r:embed="rId15"/>
            <a:stretch>
              <a:fillRect/>
            </a:stretch>
          </p:blipFill>
          <p:spPr>
            <a:xfrm rot="19973493">
              <a:off x="9679780" y="4857587"/>
              <a:ext cx="2727689" cy="1323165"/>
            </a:xfrm>
            <a:prstGeom prst="rect">
              <a:avLst/>
            </a:prstGeom>
          </p:spPr>
        </p:pic>
        <p:pic>
          <p:nvPicPr>
            <p:cNvPr id="8" name="Picture 7">
              <a:extLst>
                <a:ext uri="{FF2B5EF4-FFF2-40B4-BE49-F238E27FC236}">
                  <a16:creationId xmlns:a16="http://schemas.microsoft.com/office/drawing/2014/main" id="{5FE271F2-CE77-4839-82BA-C383BE76622C}"/>
                </a:ext>
              </a:extLst>
            </p:cNvPr>
            <p:cNvPicPr>
              <a:picLocks noChangeAspect="1"/>
            </p:cNvPicPr>
            <p:nvPr/>
          </p:nvPicPr>
          <p:blipFill>
            <a:blip r:embed="rId16"/>
            <a:stretch>
              <a:fillRect/>
            </a:stretch>
          </p:blipFill>
          <p:spPr>
            <a:xfrm rot="421023">
              <a:off x="5215203" y="3365361"/>
              <a:ext cx="4457451" cy="1276587"/>
            </a:xfrm>
            <a:prstGeom prst="rect">
              <a:avLst/>
            </a:prstGeom>
          </p:spPr>
        </p:pic>
      </p:grpSp>
    </p:spTree>
    <p:extLst>
      <p:ext uri="{BB962C8B-B14F-4D97-AF65-F5344CB8AC3E}">
        <p14:creationId xmlns:p14="http://schemas.microsoft.com/office/powerpoint/2010/main" val="58651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062A986B-6CF7-49D2-9EF2-5578E961A44B}"/>
              </a:ext>
            </a:extLst>
          </p:cNvPr>
          <p:cNvSpPr txBox="1">
            <a:spLocks/>
          </p:cNvSpPr>
          <p:nvPr/>
        </p:nvSpPr>
        <p:spPr>
          <a:xfrm>
            <a:off x="1059924" y="4443849"/>
            <a:ext cx="4846275" cy="16896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br>
              <a:rPr lang="en-US" dirty="0"/>
            </a:br>
            <a:endParaRPr lang="en-SG" sz="2000" i="1" dirty="0"/>
          </a:p>
        </p:txBody>
      </p:sp>
      <p:grpSp>
        <p:nvGrpSpPr>
          <p:cNvPr id="12" name="Group 11">
            <a:extLst>
              <a:ext uri="{FF2B5EF4-FFF2-40B4-BE49-F238E27FC236}">
                <a16:creationId xmlns:a16="http://schemas.microsoft.com/office/drawing/2014/main" id="{3C24E65B-DC8B-4AC1-90A1-E8FBBB933B9E}"/>
              </a:ext>
            </a:extLst>
          </p:cNvPr>
          <p:cNvGrpSpPr/>
          <p:nvPr/>
        </p:nvGrpSpPr>
        <p:grpSpPr>
          <a:xfrm>
            <a:off x="350650" y="1093604"/>
            <a:ext cx="5079300" cy="3978690"/>
            <a:chOff x="826900" y="2918558"/>
            <a:chExt cx="5079300" cy="3350245"/>
          </a:xfrm>
        </p:grpSpPr>
        <p:sp>
          <p:nvSpPr>
            <p:cNvPr id="8" name="Shape 60">
              <a:extLst>
                <a:ext uri="{FF2B5EF4-FFF2-40B4-BE49-F238E27FC236}">
                  <a16:creationId xmlns:a16="http://schemas.microsoft.com/office/drawing/2014/main" id="{5377F119-6A2D-496C-B71C-D03DFF4062AE}"/>
                </a:ext>
              </a:extLst>
            </p:cNvPr>
            <p:cNvSpPr txBox="1"/>
            <p:nvPr/>
          </p:nvSpPr>
          <p:spPr>
            <a:xfrm>
              <a:off x="826900" y="2918558"/>
              <a:ext cx="5079300" cy="3350245"/>
            </a:xfrm>
            <a:prstGeom prst="rect">
              <a:avLst/>
            </a:prstGeom>
            <a:solidFill>
              <a:srgbClr val="FFE96C">
                <a:alpha val="79610"/>
              </a:srgbClr>
            </a:solidFill>
            <a:ln>
              <a:noFill/>
            </a:ln>
          </p:spPr>
          <p:txBody>
            <a:bodyPr lIns="91425" tIns="45700" rIns="91425" bIns="45700" anchor="ctr" anchorCtr="0">
              <a:noAutofit/>
            </a:bodyPr>
            <a:lstStyle/>
            <a:p>
              <a:pPr marL="0" marR="0" lvl="0" indent="0" algn="l" rtl="0">
                <a:lnSpc>
                  <a:spcPct val="160000"/>
                </a:lnSpc>
                <a:spcBef>
                  <a:spcPts val="0"/>
                </a:spcBef>
                <a:buClr>
                  <a:schemeClr val="lt1"/>
                </a:buClr>
                <a:buFont typeface="Arial"/>
                <a:buNone/>
              </a:pPr>
              <a:endParaRPr sz="2000" b="0" i="0" u="none" strike="noStrike" cap="none" dirty="0">
                <a:solidFill>
                  <a:schemeClr val="lt1"/>
                </a:solidFill>
                <a:latin typeface="Arial"/>
                <a:ea typeface="Arial"/>
                <a:cs typeface="Arial"/>
                <a:sym typeface="Arial"/>
              </a:endParaRPr>
            </a:p>
          </p:txBody>
        </p:sp>
        <p:sp>
          <p:nvSpPr>
            <p:cNvPr id="9" name="Title 11">
              <a:extLst>
                <a:ext uri="{FF2B5EF4-FFF2-40B4-BE49-F238E27FC236}">
                  <a16:creationId xmlns:a16="http://schemas.microsoft.com/office/drawing/2014/main" id="{59E5E7F9-B4F7-465A-8B2A-0F89A9F992D6}"/>
                </a:ext>
              </a:extLst>
            </p:cNvPr>
            <p:cNvSpPr txBox="1">
              <a:spLocks/>
            </p:cNvSpPr>
            <p:nvPr/>
          </p:nvSpPr>
          <p:spPr>
            <a:xfrm>
              <a:off x="1058950" y="3057988"/>
              <a:ext cx="4615200" cy="10908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global trade of exotic animals</a:t>
              </a:r>
              <a:endParaRPr lang="en-SG" dirty="0"/>
            </a:p>
          </p:txBody>
        </p:sp>
        <p:sp>
          <p:nvSpPr>
            <p:cNvPr id="10" name="Title 12">
              <a:extLst>
                <a:ext uri="{FF2B5EF4-FFF2-40B4-BE49-F238E27FC236}">
                  <a16:creationId xmlns:a16="http://schemas.microsoft.com/office/drawing/2014/main" id="{C29189B4-533F-4FB1-B256-993DC3C10769}"/>
                </a:ext>
              </a:extLst>
            </p:cNvPr>
            <p:cNvSpPr txBox="1">
              <a:spLocks/>
            </p:cNvSpPr>
            <p:nvPr/>
          </p:nvSpPr>
          <p:spPr>
            <a:xfrm>
              <a:off x="1059924" y="4443849"/>
              <a:ext cx="4846275" cy="18249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dirty="0"/>
                <a:t>Overview of the scale</a:t>
              </a:r>
            </a:p>
            <a:p>
              <a:pPr>
                <a:spcAft>
                  <a:spcPts val="600"/>
                </a:spcAft>
              </a:pPr>
              <a:endParaRPr lang="en-US" sz="1400" dirty="0"/>
            </a:p>
            <a:p>
              <a:pPr>
                <a:spcAft>
                  <a:spcPts val="600"/>
                </a:spcAft>
              </a:pPr>
              <a:r>
                <a:rPr lang="en-US" sz="2800" dirty="0"/>
                <a:t>EU </a:t>
              </a:r>
            </a:p>
            <a:p>
              <a:pPr>
                <a:spcAft>
                  <a:spcPts val="600"/>
                </a:spcAft>
              </a:pPr>
              <a:endParaRPr lang="en-US" sz="2800" dirty="0"/>
            </a:p>
            <a:p>
              <a:pPr>
                <a:spcAft>
                  <a:spcPts val="600"/>
                </a:spcAft>
              </a:pPr>
              <a:r>
                <a:rPr lang="en-US" sz="2800" dirty="0"/>
                <a:t>Belgium</a:t>
              </a:r>
              <a:br>
                <a:rPr lang="en-US" dirty="0"/>
              </a:br>
              <a:br>
                <a:rPr lang="en-US" dirty="0"/>
              </a:br>
              <a:endParaRPr lang="en-SG" sz="2000" i="1" dirty="0"/>
            </a:p>
          </p:txBody>
        </p:sp>
        <p:cxnSp>
          <p:nvCxnSpPr>
            <p:cNvPr id="11" name="Shape 21">
              <a:extLst>
                <a:ext uri="{FF2B5EF4-FFF2-40B4-BE49-F238E27FC236}">
                  <a16:creationId xmlns:a16="http://schemas.microsoft.com/office/drawing/2014/main" id="{A15E7A29-0490-4803-8FE7-480E1AC8D822}"/>
                </a:ext>
              </a:extLst>
            </p:cNvPr>
            <p:cNvCxnSpPr/>
            <p:nvPr/>
          </p:nvCxnSpPr>
          <p:spPr>
            <a:xfrm>
              <a:off x="1058950" y="4159971"/>
              <a:ext cx="4616700" cy="11100"/>
            </a:xfrm>
            <a:prstGeom prst="straightConnector1">
              <a:avLst/>
            </a:prstGeom>
            <a:noFill/>
            <a:ln w="28575" cap="flat" cmpd="sng">
              <a:solidFill>
                <a:schemeClr val="tx1"/>
              </a:solidFill>
              <a:prstDash val="solid"/>
              <a:miter/>
              <a:headEnd type="none" w="med" len="med"/>
              <a:tailEnd type="none" w="med" len="med"/>
            </a:ln>
          </p:spPr>
        </p:cxnSp>
      </p:grpSp>
      <p:sp>
        <p:nvSpPr>
          <p:cNvPr id="18" name="Title 11">
            <a:extLst>
              <a:ext uri="{FF2B5EF4-FFF2-40B4-BE49-F238E27FC236}">
                <a16:creationId xmlns:a16="http://schemas.microsoft.com/office/drawing/2014/main" id="{FA347D03-BCB7-418F-8408-8BD4CD576F45}"/>
              </a:ext>
            </a:extLst>
          </p:cNvPr>
          <p:cNvSpPr txBox="1">
            <a:spLocks/>
          </p:cNvSpPr>
          <p:nvPr/>
        </p:nvSpPr>
        <p:spPr>
          <a:xfrm>
            <a:off x="6355945" y="5686594"/>
            <a:ext cx="3258318" cy="6287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65000"/>
                  </a:schemeClr>
                </a:solidFill>
                <a:latin typeface="+mn-lt"/>
              </a:rPr>
              <a:t>Recommendations</a:t>
            </a:r>
          </a:p>
          <a:p>
            <a:endParaRPr lang="en-US" sz="2400" dirty="0">
              <a:solidFill>
                <a:schemeClr val="bg1">
                  <a:lumMod val="65000"/>
                </a:schemeClr>
              </a:solidFill>
              <a:latin typeface="+mn-lt"/>
            </a:endParaRPr>
          </a:p>
          <a:p>
            <a:endParaRPr lang="en-US" sz="2400" dirty="0">
              <a:solidFill>
                <a:schemeClr val="bg1">
                  <a:lumMod val="65000"/>
                </a:schemeClr>
              </a:solidFill>
              <a:latin typeface="+mn-lt"/>
            </a:endParaRPr>
          </a:p>
          <a:p>
            <a:endParaRPr lang="en-SG" dirty="0">
              <a:solidFill>
                <a:schemeClr val="bg1">
                  <a:lumMod val="65000"/>
                </a:schemeClr>
              </a:solidFill>
            </a:endParaRPr>
          </a:p>
        </p:txBody>
      </p:sp>
      <p:grpSp>
        <p:nvGrpSpPr>
          <p:cNvPr id="3" name="Group 2">
            <a:extLst>
              <a:ext uri="{FF2B5EF4-FFF2-40B4-BE49-F238E27FC236}">
                <a16:creationId xmlns:a16="http://schemas.microsoft.com/office/drawing/2014/main" id="{A6EBBD68-880F-4958-B044-FE8BC71207F1}"/>
              </a:ext>
            </a:extLst>
          </p:cNvPr>
          <p:cNvGrpSpPr/>
          <p:nvPr/>
        </p:nvGrpSpPr>
        <p:grpSpPr>
          <a:xfrm>
            <a:off x="5617488" y="2632441"/>
            <a:ext cx="2325167" cy="1082309"/>
            <a:chOff x="5617488" y="2632441"/>
            <a:chExt cx="2325167" cy="1082309"/>
          </a:xfrm>
        </p:grpSpPr>
        <p:sp>
          <p:nvSpPr>
            <p:cNvPr id="14" name="Right Brace 13">
              <a:extLst>
                <a:ext uri="{FF2B5EF4-FFF2-40B4-BE49-F238E27FC236}">
                  <a16:creationId xmlns:a16="http://schemas.microsoft.com/office/drawing/2014/main" id="{399F499E-0362-4648-B59E-1066CDFA4C49}"/>
                </a:ext>
              </a:extLst>
            </p:cNvPr>
            <p:cNvSpPr/>
            <p:nvPr/>
          </p:nvSpPr>
          <p:spPr>
            <a:xfrm>
              <a:off x="5617488" y="2632441"/>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0" name="Title 11">
              <a:extLst>
                <a:ext uri="{FF2B5EF4-FFF2-40B4-BE49-F238E27FC236}">
                  <a16:creationId xmlns:a16="http://schemas.microsoft.com/office/drawing/2014/main" id="{18F39418-B1EF-4158-B11F-B3B6E3BBA058}"/>
                </a:ext>
              </a:extLst>
            </p:cNvPr>
            <p:cNvSpPr txBox="1">
              <a:spLocks/>
            </p:cNvSpPr>
            <p:nvPr/>
          </p:nvSpPr>
          <p:spPr>
            <a:xfrm>
              <a:off x="6321033" y="2983296"/>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65000"/>
                    </a:schemeClr>
                  </a:solidFill>
                  <a:latin typeface="+mn-lt"/>
                </a:rPr>
                <a:t>Part 2 </a:t>
              </a:r>
            </a:p>
            <a:p>
              <a:pPr marL="800100" lvl="1" indent="-342900">
                <a:buFont typeface="Calibri" panose="020F0502020204030204" pitchFamily="34" charset="0"/>
                <a:buChar char="−"/>
              </a:pPr>
              <a:r>
                <a:rPr lang="en-US" sz="100" dirty="0">
                  <a:solidFill>
                    <a:schemeClr val="bg1">
                      <a:lumMod val="65000"/>
                    </a:schemeClr>
                  </a:solidFill>
                  <a:latin typeface="+mn-lt"/>
                </a:rPr>
                <a:t>	</a:t>
              </a:r>
            </a:p>
            <a:p>
              <a:pPr lvl="1"/>
              <a:endParaRPr lang="en-US" sz="100" dirty="0">
                <a:solidFill>
                  <a:schemeClr val="bg1">
                    <a:lumMod val="65000"/>
                  </a:schemeClr>
                </a:solidFill>
                <a:latin typeface="+mn-lt"/>
              </a:endParaRPr>
            </a:p>
          </p:txBody>
        </p:sp>
      </p:grpSp>
      <p:grpSp>
        <p:nvGrpSpPr>
          <p:cNvPr id="4" name="Group 3">
            <a:extLst>
              <a:ext uri="{FF2B5EF4-FFF2-40B4-BE49-F238E27FC236}">
                <a16:creationId xmlns:a16="http://schemas.microsoft.com/office/drawing/2014/main" id="{3DBE3D73-FC3A-4466-92ED-444C28061312}"/>
              </a:ext>
            </a:extLst>
          </p:cNvPr>
          <p:cNvGrpSpPr/>
          <p:nvPr/>
        </p:nvGrpSpPr>
        <p:grpSpPr>
          <a:xfrm>
            <a:off x="5660711" y="3988653"/>
            <a:ext cx="2295196" cy="1082309"/>
            <a:chOff x="5660711" y="3988653"/>
            <a:chExt cx="2295196" cy="1082309"/>
          </a:xfrm>
        </p:grpSpPr>
        <p:sp>
          <p:nvSpPr>
            <p:cNvPr id="15" name="Right Brace 14">
              <a:extLst>
                <a:ext uri="{FF2B5EF4-FFF2-40B4-BE49-F238E27FC236}">
                  <a16:creationId xmlns:a16="http://schemas.microsoft.com/office/drawing/2014/main" id="{FB5132F9-8499-49FB-AA01-FB3C6C891024}"/>
                </a:ext>
              </a:extLst>
            </p:cNvPr>
            <p:cNvSpPr/>
            <p:nvPr/>
          </p:nvSpPr>
          <p:spPr>
            <a:xfrm>
              <a:off x="5660711" y="3988653"/>
              <a:ext cx="476250" cy="1082309"/>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solidFill>
                  <a:schemeClr val="bg1">
                    <a:lumMod val="65000"/>
                  </a:schemeClr>
                </a:solidFill>
              </a:endParaRPr>
            </a:p>
          </p:txBody>
        </p:sp>
        <p:sp>
          <p:nvSpPr>
            <p:cNvPr id="25" name="Title 11">
              <a:extLst>
                <a:ext uri="{FF2B5EF4-FFF2-40B4-BE49-F238E27FC236}">
                  <a16:creationId xmlns:a16="http://schemas.microsoft.com/office/drawing/2014/main" id="{89D5365D-32A4-452A-98CD-64286A122335}"/>
                </a:ext>
              </a:extLst>
            </p:cNvPr>
            <p:cNvSpPr txBox="1">
              <a:spLocks/>
            </p:cNvSpPr>
            <p:nvPr/>
          </p:nvSpPr>
          <p:spPr>
            <a:xfrm>
              <a:off x="6334285" y="4262373"/>
              <a:ext cx="1621622" cy="534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lumMod val="65000"/>
                    </a:schemeClr>
                  </a:solidFill>
                  <a:latin typeface="+mn-lt"/>
                </a:rPr>
                <a:t>Part 3 </a:t>
              </a:r>
            </a:p>
            <a:p>
              <a:pPr marL="800100" lvl="1" indent="-342900">
                <a:buFont typeface="Calibri" panose="020F0502020204030204" pitchFamily="34" charset="0"/>
                <a:buChar char="−"/>
              </a:pPr>
              <a:r>
                <a:rPr lang="en-US" sz="100" dirty="0">
                  <a:solidFill>
                    <a:schemeClr val="bg1">
                      <a:lumMod val="65000"/>
                    </a:schemeClr>
                  </a:solidFill>
                  <a:latin typeface="+mn-lt"/>
                </a:rPr>
                <a:t>	</a:t>
              </a:r>
            </a:p>
            <a:p>
              <a:pPr lvl="1"/>
              <a:endParaRPr lang="en-US" sz="100" dirty="0">
                <a:solidFill>
                  <a:schemeClr val="bg1">
                    <a:lumMod val="65000"/>
                  </a:schemeClr>
                </a:solidFill>
                <a:latin typeface="+mn-lt"/>
              </a:endParaRPr>
            </a:p>
          </p:txBody>
        </p:sp>
      </p:grpSp>
      <p:grpSp>
        <p:nvGrpSpPr>
          <p:cNvPr id="2" name="Group 1">
            <a:extLst>
              <a:ext uri="{FF2B5EF4-FFF2-40B4-BE49-F238E27FC236}">
                <a16:creationId xmlns:a16="http://schemas.microsoft.com/office/drawing/2014/main" id="{1A6C8E8F-0C57-468B-9C2F-5EE65A2B6DA9}"/>
              </a:ext>
            </a:extLst>
          </p:cNvPr>
          <p:cNvGrpSpPr/>
          <p:nvPr/>
        </p:nvGrpSpPr>
        <p:grpSpPr>
          <a:xfrm>
            <a:off x="5617488" y="244434"/>
            <a:ext cx="6290481" cy="2350218"/>
            <a:chOff x="5617488" y="244434"/>
            <a:chExt cx="6290481" cy="2350218"/>
          </a:xfrm>
        </p:grpSpPr>
        <p:sp>
          <p:nvSpPr>
            <p:cNvPr id="13" name="Right Brace 12">
              <a:extLst>
                <a:ext uri="{FF2B5EF4-FFF2-40B4-BE49-F238E27FC236}">
                  <a16:creationId xmlns:a16="http://schemas.microsoft.com/office/drawing/2014/main" id="{3161FB21-3FF9-4F25-9B10-0A3FE2BADAFB}"/>
                </a:ext>
              </a:extLst>
            </p:cNvPr>
            <p:cNvSpPr/>
            <p:nvPr/>
          </p:nvSpPr>
          <p:spPr>
            <a:xfrm>
              <a:off x="5617488" y="1093604"/>
              <a:ext cx="476250" cy="1425455"/>
            </a:xfrm>
            <a:prstGeom prst="rightBrace">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1C5191FA-2228-4453-8844-8C1E0EFBD841}"/>
                </a:ext>
              </a:extLst>
            </p:cNvPr>
            <p:cNvGrpSpPr/>
            <p:nvPr/>
          </p:nvGrpSpPr>
          <p:grpSpPr>
            <a:xfrm>
              <a:off x="6301378" y="994963"/>
              <a:ext cx="3082466" cy="1599689"/>
              <a:chOff x="6301377" y="994963"/>
              <a:chExt cx="3408602" cy="1599689"/>
            </a:xfrm>
          </p:grpSpPr>
          <p:sp>
            <p:nvSpPr>
              <p:cNvPr id="5" name="Title 11">
                <a:extLst>
                  <a:ext uri="{FF2B5EF4-FFF2-40B4-BE49-F238E27FC236}">
                    <a16:creationId xmlns:a16="http://schemas.microsoft.com/office/drawing/2014/main" id="{EE27E4F9-F942-44AA-955B-03FAF4E732B1}"/>
                  </a:ext>
                </a:extLst>
              </p:cNvPr>
              <p:cNvSpPr txBox="1">
                <a:spLocks/>
              </p:cNvSpPr>
              <p:nvPr/>
            </p:nvSpPr>
            <p:spPr>
              <a:xfrm>
                <a:off x="6301377" y="1610567"/>
                <a:ext cx="1621622" cy="4436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2">
                        <a:lumMod val="75000"/>
                      </a:schemeClr>
                    </a:solidFill>
                    <a:latin typeface="+mn-lt"/>
                  </a:rPr>
                  <a:t>Part 1: </a:t>
                </a:r>
              </a:p>
              <a:p>
                <a:pPr marL="800100" lvl="1" indent="-342900">
                  <a:buFont typeface="Calibri" panose="020F0502020204030204" pitchFamily="34" charset="0"/>
                  <a:buChar char="−"/>
                </a:pPr>
                <a:r>
                  <a:rPr lang="en-US" sz="100" dirty="0">
                    <a:solidFill>
                      <a:schemeClr val="accent2">
                        <a:lumMod val="75000"/>
                      </a:schemeClr>
                    </a:solidFill>
                    <a:latin typeface="+mn-lt"/>
                  </a:rPr>
                  <a:t>	</a:t>
                </a:r>
              </a:p>
              <a:p>
                <a:pPr lvl="1"/>
                <a:endParaRPr lang="en-US" sz="100" dirty="0">
                  <a:solidFill>
                    <a:schemeClr val="accent2">
                      <a:lumMod val="75000"/>
                    </a:schemeClr>
                  </a:solidFill>
                  <a:latin typeface="+mn-lt"/>
                </a:endParaRPr>
              </a:p>
            </p:txBody>
          </p:sp>
          <p:sp>
            <p:nvSpPr>
              <p:cNvPr id="19" name="Title 11">
                <a:extLst>
                  <a:ext uri="{FF2B5EF4-FFF2-40B4-BE49-F238E27FC236}">
                    <a16:creationId xmlns:a16="http://schemas.microsoft.com/office/drawing/2014/main" id="{8C62D1ED-22DE-4FBE-9682-F3F0139E0E7F}"/>
                  </a:ext>
                </a:extLst>
              </p:cNvPr>
              <p:cNvSpPr txBox="1">
                <a:spLocks/>
              </p:cNvSpPr>
              <p:nvPr/>
            </p:nvSpPr>
            <p:spPr>
              <a:xfrm>
                <a:off x="7581406" y="994963"/>
                <a:ext cx="2128573" cy="15996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00100" lvl="1" indent="-342900">
                  <a:buFont typeface="Calibri" panose="020F0502020204030204" pitchFamily="34" charset="0"/>
                  <a:buChar char="−"/>
                </a:pPr>
                <a:r>
                  <a:rPr lang="en-US" sz="100" dirty="0">
                    <a:latin typeface="+mn-lt"/>
                  </a:rPr>
                  <a:t>	</a:t>
                </a:r>
              </a:p>
              <a:p>
                <a:pPr lvl="1"/>
                <a:endParaRPr lang="en-US" sz="100" dirty="0">
                  <a:latin typeface="+mn-lt"/>
                </a:endParaRPr>
              </a:p>
              <a:p>
                <a:pPr marL="342900" indent="-342900">
                  <a:spcAft>
                    <a:spcPts val="600"/>
                  </a:spcAft>
                  <a:buFont typeface="Arial" panose="020B0604020202020204" pitchFamily="34" charset="0"/>
                  <a:buChar char="−"/>
                </a:pPr>
                <a:r>
                  <a:rPr lang="en-US" sz="2400" dirty="0">
                    <a:latin typeface="+mn-lt"/>
                  </a:rPr>
                  <a:t>What?</a:t>
                </a:r>
              </a:p>
              <a:p>
                <a:pPr marL="342900" indent="-342900">
                  <a:spcAft>
                    <a:spcPts val="600"/>
                  </a:spcAft>
                  <a:buFont typeface="Arial" panose="020B0604020202020204" pitchFamily="34" charset="0"/>
                  <a:buChar char="−"/>
                </a:pPr>
                <a:r>
                  <a:rPr lang="en-US" sz="2400" dirty="0">
                    <a:latin typeface="+mn-lt"/>
                  </a:rPr>
                  <a:t>Why?</a:t>
                </a:r>
              </a:p>
              <a:p>
                <a:pPr marL="342900" indent="-342900">
                  <a:spcAft>
                    <a:spcPts val="600"/>
                  </a:spcAft>
                  <a:buFont typeface="Arial" panose="020B0604020202020204" pitchFamily="34" charset="0"/>
                  <a:buChar char="−"/>
                </a:pPr>
                <a:r>
                  <a:rPr lang="en-US" sz="2400" dirty="0">
                    <a:latin typeface="+mn-lt"/>
                  </a:rPr>
                  <a:t>Impact?</a:t>
                </a:r>
              </a:p>
              <a:p>
                <a:pPr marL="342900" indent="-342900">
                  <a:spcAft>
                    <a:spcPts val="600"/>
                  </a:spcAft>
                  <a:buFont typeface="Arial" panose="020B0604020202020204" pitchFamily="34" charset="0"/>
                  <a:buChar char="−"/>
                </a:pPr>
                <a:r>
                  <a:rPr lang="en-US" sz="2400" dirty="0">
                    <a:latin typeface="+mn-lt"/>
                  </a:rPr>
                  <a:t>Issues?</a:t>
                </a:r>
              </a:p>
              <a:p>
                <a:endParaRPr lang="en-SG" dirty="0"/>
              </a:p>
            </p:txBody>
          </p:sp>
        </p:grpSp>
        <p:pic>
          <p:nvPicPr>
            <p:cNvPr id="27" name="Picture 26">
              <a:extLst>
                <a:ext uri="{FF2B5EF4-FFF2-40B4-BE49-F238E27FC236}">
                  <a16:creationId xmlns:a16="http://schemas.microsoft.com/office/drawing/2014/main" id="{E47CF7F6-D537-43ED-A011-2D17BB9CD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844" y="244434"/>
              <a:ext cx="2524125" cy="1809750"/>
            </a:xfrm>
            <a:prstGeom prst="rect">
              <a:avLst/>
            </a:prstGeom>
          </p:spPr>
        </p:pic>
      </p:grpSp>
    </p:spTree>
    <p:extLst>
      <p:ext uri="{BB962C8B-B14F-4D97-AF65-F5344CB8AC3E}">
        <p14:creationId xmlns:p14="http://schemas.microsoft.com/office/powerpoint/2010/main" val="4307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3B72283C-7E04-4A07-AC42-2F2FBF2DE717}"/>
              </a:ext>
            </a:extLst>
          </p:cNvPr>
          <p:cNvSpPr txBox="1">
            <a:spLocks/>
          </p:cNvSpPr>
          <p:nvPr/>
        </p:nvSpPr>
        <p:spPr>
          <a:xfrm>
            <a:off x="611275" y="411465"/>
            <a:ext cx="7909873"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Part1: global trade of exotic animals</a:t>
            </a:r>
            <a:endParaRPr lang="en-SG" sz="3600" dirty="0">
              <a:solidFill>
                <a:schemeClr val="accent2">
                  <a:lumMod val="75000"/>
                </a:schemeClr>
              </a:solidFill>
            </a:endParaRPr>
          </a:p>
        </p:txBody>
      </p:sp>
      <p:sp>
        <p:nvSpPr>
          <p:cNvPr id="11" name="Title 11">
            <a:extLst>
              <a:ext uri="{FF2B5EF4-FFF2-40B4-BE49-F238E27FC236}">
                <a16:creationId xmlns:a16="http://schemas.microsoft.com/office/drawing/2014/main" id="{B40047BD-A8EC-4C03-966B-F64A7E403600}"/>
              </a:ext>
            </a:extLst>
          </p:cNvPr>
          <p:cNvSpPr txBox="1">
            <a:spLocks/>
          </p:cNvSpPr>
          <p:nvPr/>
        </p:nvSpPr>
        <p:spPr>
          <a:xfrm>
            <a:off x="611275" y="1281378"/>
            <a:ext cx="1433494"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What? </a:t>
            </a:r>
          </a:p>
          <a:p>
            <a:endParaRPr lang="en-SG" dirty="0"/>
          </a:p>
        </p:txBody>
      </p:sp>
      <p:grpSp>
        <p:nvGrpSpPr>
          <p:cNvPr id="17" name="Group 16">
            <a:extLst>
              <a:ext uri="{FF2B5EF4-FFF2-40B4-BE49-F238E27FC236}">
                <a16:creationId xmlns:a16="http://schemas.microsoft.com/office/drawing/2014/main" id="{EEC27E38-58E0-4E55-95F5-ABF201C4B704}"/>
              </a:ext>
            </a:extLst>
          </p:cNvPr>
          <p:cNvGrpSpPr/>
          <p:nvPr/>
        </p:nvGrpSpPr>
        <p:grpSpPr>
          <a:xfrm>
            <a:off x="2150959" y="1779057"/>
            <a:ext cx="8200556" cy="867686"/>
            <a:chOff x="3757690" y="2373097"/>
            <a:chExt cx="8200556" cy="867686"/>
          </a:xfrm>
        </p:grpSpPr>
        <p:sp>
          <p:nvSpPr>
            <p:cNvPr id="7" name="Shape 749">
              <a:extLst>
                <a:ext uri="{FF2B5EF4-FFF2-40B4-BE49-F238E27FC236}">
                  <a16:creationId xmlns:a16="http://schemas.microsoft.com/office/drawing/2014/main" id="{ED596703-D923-447F-92A9-831EE6DF55AE}"/>
                </a:ext>
              </a:extLst>
            </p:cNvPr>
            <p:cNvSpPr/>
            <p:nvPr/>
          </p:nvSpPr>
          <p:spPr>
            <a:xfrm>
              <a:off x="3757690" y="2441215"/>
              <a:ext cx="613132" cy="594413"/>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1">
                <a:lumMod val="75000"/>
              </a:schemeClr>
            </a:solid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9" name="Title 11">
              <a:extLst>
                <a:ext uri="{FF2B5EF4-FFF2-40B4-BE49-F238E27FC236}">
                  <a16:creationId xmlns:a16="http://schemas.microsoft.com/office/drawing/2014/main" id="{BF29587D-03A1-4E6F-B716-394B8FB9EEC2}"/>
                </a:ext>
              </a:extLst>
            </p:cNvPr>
            <p:cNvSpPr txBox="1">
              <a:spLocks/>
            </p:cNvSpPr>
            <p:nvPr/>
          </p:nvSpPr>
          <p:spPr>
            <a:xfrm>
              <a:off x="4387876" y="2373097"/>
              <a:ext cx="7570370" cy="8676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tx1">
                      <a:lumMod val="75000"/>
                      <a:lumOff val="25000"/>
                    </a:schemeClr>
                  </a:solidFill>
                  <a:latin typeface="+mn-lt"/>
                </a:rPr>
                <a:t>One of </a:t>
              </a:r>
              <a:r>
                <a:rPr lang="en-US" sz="2400" b="1" dirty="0">
                  <a:solidFill>
                    <a:schemeClr val="tx1">
                      <a:lumMod val="75000"/>
                      <a:lumOff val="25000"/>
                    </a:schemeClr>
                  </a:solidFill>
                  <a:latin typeface="+mn-lt"/>
                </a:rPr>
                <a:t>largest</a:t>
              </a:r>
              <a:r>
                <a:rPr lang="en-US" sz="2400" dirty="0">
                  <a:solidFill>
                    <a:schemeClr val="tx1">
                      <a:lumMod val="75000"/>
                      <a:lumOff val="25000"/>
                    </a:schemeClr>
                  </a:solidFill>
                  <a:latin typeface="+mn-lt"/>
                </a:rPr>
                <a:t> and most </a:t>
              </a:r>
              <a:r>
                <a:rPr lang="en-US" sz="2400" b="1" dirty="0">
                  <a:solidFill>
                    <a:schemeClr val="tx1">
                      <a:lumMod val="75000"/>
                      <a:lumOff val="25000"/>
                    </a:schemeClr>
                  </a:solidFill>
                  <a:latin typeface="+mn-lt"/>
                </a:rPr>
                <a:t>complex</a:t>
              </a:r>
              <a:r>
                <a:rPr lang="en-US" sz="2400" dirty="0">
                  <a:solidFill>
                    <a:schemeClr val="tx1">
                      <a:lumMod val="75000"/>
                      <a:lumOff val="25000"/>
                    </a:schemeClr>
                  </a:solidFill>
                  <a:latin typeface="+mn-lt"/>
                </a:rPr>
                <a:t> markets in world (small scale </a:t>
              </a:r>
              <a:r>
                <a:rPr lang="en-US" sz="2400" dirty="0">
                  <a:solidFill>
                    <a:schemeClr val="tx1">
                      <a:lumMod val="75000"/>
                      <a:lumOff val="25000"/>
                    </a:schemeClr>
                  </a:solidFill>
                  <a:latin typeface="+mn-lt"/>
                  <a:sym typeface="Wingdings" panose="05000000000000000000" pitchFamily="2" charset="2"/>
                </a:rPr>
                <a:t> international networks)</a:t>
              </a:r>
              <a:endParaRPr lang="en-SG" dirty="0">
                <a:solidFill>
                  <a:schemeClr val="tx1">
                    <a:lumMod val="75000"/>
                    <a:lumOff val="25000"/>
                  </a:schemeClr>
                </a:solidFill>
              </a:endParaRPr>
            </a:p>
          </p:txBody>
        </p:sp>
      </p:grpSp>
      <p:grpSp>
        <p:nvGrpSpPr>
          <p:cNvPr id="20" name="Group 19">
            <a:extLst>
              <a:ext uri="{FF2B5EF4-FFF2-40B4-BE49-F238E27FC236}">
                <a16:creationId xmlns:a16="http://schemas.microsoft.com/office/drawing/2014/main" id="{85C51E55-96F9-45F9-BAE0-9CD6B5CEFD4F}"/>
              </a:ext>
            </a:extLst>
          </p:cNvPr>
          <p:cNvGrpSpPr/>
          <p:nvPr/>
        </p:nvGrpSpPr>
        <p:grpSpPr>
          <a:xfrm>
            <a:off x="2150959" y="3271520"/>
            <a:ext cx="9705962" cy="3036717"/>
            <a:chOff x="2252284" y="3419923"/>
            <a:chExt cx="9705962" cy="3036717"/>
          </a:xfrm>
        </p:grpSpPr>
        <p:grpSp>
          <p:nvGrpSpPr>
            <p:cNvPr id="18" name="Group 17">
              <a:extLst>
                <a:ext uri="{FF2B5EF4-FFF2-40B4-BE49-F238E27FC236}">
                  <a16:creationId xmlns:a16="http://schemas.microsoft.com/office/drawing/2014/main" id="{832F74C6-0B2C-4B0A-8046-96E32B89D6D2}"/>
                </a:ext>
              </a:extLst>
            </p:cNvPr>
            <p:cNvGrpSpPr/>
            <p:nvPr/>
          </p:nvGrpSpPr>
          <p:grpSpPr>
            <a:xfrm>
              <a:off x="2252284" y="3419923"/>
              <a:ext cx="3648411" cy="533891"/>
              <a:chOff x="2252284" y="3419923"/>
              <a:chExt cx="3648411" cy="533891"/>
            </a:xfrm>
          </p:grpSpPr>
          <p:pic>
            <p:nvPicPr>
              <p:cNvPr id="13" name="Shape 911">
                <a:extLst>
                  <a:ext uri="{FF2B5EF4-FFF2-40B4-BE49-F238E27FC236}">
                    <a16:creationId xmlns:a16="http://schemas.microsoft.com/office/drawing/2014/main" id="{7DE2027E-FBFB-4B74-9D37-A1597DE54DB7}"/>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52284" y="3419923"/>
                <a:ext cx="515426" cy="520148"/>
              </a:xfrm>
              <a:prstGeom prst="rect">
                <a:avLst/>
              </a:prstGeom>
              <a:noFill/>
              <a:ln>
                <a:noFill/>
              </a:ln>
            </p:spPr>
          </p:pic>
          <p:sp>
            <p:nvSpPr>
              <p:cNvPr id="16" name="Title 11">
                <a:extLst>
                  <a:ext uri="{FF2B5EF4-FFF2-40B4-BE49-F238E27FC236}">
                    <a16:creationId xmlns:a16="http://schemas.microsoft.com/office/drawing/2014/main" id="{90C22494-7D26-4D63-BD34-213DBF55EAB5}"/>
                  </a:ext>
                </a:extLst>
              </p:cNvPr>
              <p:cNvSpPr txBox="1">
                <a:spLocks/>
              </p:cNvSpPr>
              <p:nvPr/>
            </p:nvSpPr>
            <p:spPr>
              <a:xfrm>
                <a:off x="2875057" y="3577526"/>
                <a:ext cx="3025638" cy="3762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accent2">
                        <a:lumMod val="75000"/>
                      </a:schemeClr>
                    </a:solidFill>
                    <a:latin typeface="+mn-lt"/>
                  </a:rPr>
                  <a:t>Legal framework</a:t>
                </a:r>
                <a:r>
                  <a:rPr lang="en-US" sz="2400" dirty="0">
                    <a:solidFill>
                      <a:schemeClr val="tx1">
                        <a:lumMod val="75000"/>
                        <a:lumOff val="25000"/>
                      </a:schemeClr>
                    </a:solidFill>
                    <a:latin typeface="+mn-lt"/>
                  </a:rPr>
                  <a:t>:</a:t>
                </a:r>
                <a:endParaRPr lang="en-SG" dirty="0"/>
              </a:p>
            </p:txBody>
          </p:sp>
        </p:grpSp>
        <p:grpSp>
          <p:nvGrpSpPr>
            <p:cNvPr id="19" name="Group 18">
              <a:extLst>
                <a:ext uri="{FF2B5EF4-FFF2-40B4-BE49-F238E27FC236}">
                  <a16:creationId xmlns:a16="http://schemas.microsoft.com/office/drawing/2014/main" id="{5BDFD815-C588-4C07-B576-4F4ABF43ACB3}"/>
                </a:ext>
              </a:extLst>
            </p:cNvPr>
            <p:cNvGrpSpPr/>
            <p:nvPr/>
          </p:nvGrpSpPr>
          <p:grpSpPr>
            <a:xfrm>
              <a:off x="3251147" y="4094607"/>
              <a:ext cx="8707099" cy="2362033"/>
              <a:chOff x="3251147" y="4094607"/>
              <a:chExt cx="8707099" cy="2362033"/>
            </a:xfrm>
          </p:grpSpPr>
          <p:sp>
            <p:nvSpPr>
              <p:cNvPr id="15" name="Title 11">
                <a:extLst>
                  <a:ext uri="{FF2B5EF4-FFF2-40B4-BE49-F238E27FC236}">
                    <a16:creationId xmlns:a16="http://schemas.microsoft.com/office/drawing/2014/main" id="{4D90983F-1B06-4671-9FC3-D278E8BD6E53}"/>
                  </a:ext>
                </a:extLst>
              </p:cNvPr>
              <p:cNvSpPr txBox="1">
                <a:spLocks/>
              </p:cNvSpPr>
              <p:nvPr/>
            </p:nvSpPr>
            <p:spPr>
              <a:xfrm>
                <a:off x="4387876" y="4094607"/>
                <a:ext cx="7570370" cy="23620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i="1" dirty="0">
                    <a:solidFill>
                      <a:schemeClr val="tx1">
                        <a:lumMod val="65000"/>
                        <a:lumOff val="35000"/>
                      </a:schemeClr>
                    </a:solidFill>
                    <a:latin typeface="+mn-lt"/>
                  </a:rPr>
                  <a:t>International</a:t>
                </a:r>
                <a:r>
                  <a:rPr lang="en-US" sz="2400" dirty="0">
                    <a:solidFill>
                      <a:schemeClr val="tx1">
                        <a:lumMod val="65000"/>
                        <a:lumOff val="35000"/>
                      </a:schemeClr>
                    </a:solidFill>
                    <a:latin typeface="+mn-lt"/>
                  </a:rPr>
                  <a:t>: Convention on International Trade in Endangered Species of Flora and Fauna (</a:t>
                </a:r>
                <a:r>
                  <a:rPr lang="en-US" sz="2400" b="1" dirty="0">
                    <a:solidFill>
                      <a:schemeClr val="tx1">
                        <a:lumMod val="65000"/>
                        <a:lumOff val="35000"/>
                      </a:schemeClr>
                    </a:solidFill>
                    <a:latin typeface="+mn-lt"/>
                  </a:rPr>
                  <a:t>CITES</a:t>
                </a:r>
                <a:r>
                  <a:rPr lang="en-US" sz="2400" dirty="0">
                    <a:solidFill>
                      <a:schemeClr val="tx1">
                        <a:lumMod val="65000"/>
                        <a:lumOff val="35000"/>
                      </a:schemeClr>
                    </a:solidFill>
                    <a:latin typeface="+mn-lt"/>
                  </a:rPr>
                  <a:t>) &gt;&gt; ca. 5,800 spp. animals + 30,000 spp. plants </a:t>
                </a:r>
              </a:p>
              <a:p>
                <a:pPr marL="342900" indent="-342900">
                  <a:spcAft>
                    <a:spcPts val="1200"/>
                  </a:spcAft>
                  <a:buFont typeface="Wingdings" panose="05000000000000000000" pitchFamily="2" charset="2"/>
                  <a:buChar char="v"/>
                </a:pPr>
                <a:r>
                  <a:rPr lang="en-US" sz="2400" i="1" dirty="0">
                    <a:solidFill>
                      <a:schemeClr val="tx1">
                        <a:lumMod val="65000"/>
                        <a:lumOff val="35000"/>
                      </a:schemeClr>
                    </a:solidFill>
                    <a:latin typeface="+mn-lt"/>
                  </a:rPr>
                  <a:t>Regional/national</a:t>
                </a:r>
                <a:r>
                  <a:rPr lang="en-US" sz="2400" dirty="0">
                    <a:solidFill>
                      <a:schemeClr val="tx1">
                        <a:lumMod val="65000"/>
                        <a:lumOff val="35000"/>
                      </a:schemeClr>
                    </a:solidFill>
                    <a:latin typeface="+mn-lt"/>
                  </a:rPr>
                  <a:t>: </a:t>
                </a:r>
                <a:r>
                  <a:rPr lang="en-US" sz="2400" b="1" dirty="0">
                    <a:solidFill>
                      <a:schemeClr val="tx1">
                        <a:lumMod val="65000"/>
                        <a:lumOff val="35000"/>
                      </a:schemeClr>
                    </a:solidFill>
                    <a:latin typeface="+mn-lt"/>
                  </a:rPr>
                  <a:t>United States </a:t>
                </a:r>
                <a:r>
                  <a:rPr lang="en-US" sz="2400" dirty="0">
                    <a:solidFill>
                      <a:schemeClr val="tx1">
                        <a:lumMod val="65000"/>
                        <a:lumOff val="35000"/>
                      </a:schemeClr>
                    </a:solidFill>
                    <a:latin typeface="+mn-lt"/>
                  </a:rPr>
                  <a:t>(US) Lacey Act, </a:t>
                </a:r>
                <a:r>
                  <a:rPr lang="en-US" sz="2400" b="1" dirty="0">
                    <a:solidFill>
                      <a:schemeClr val="tx1">
                        <a:lumMod val="65000"/>
                        <a:lumOff val="35000"/>
                      </a:schemeClr>
                    </a:solidFill>
                    <a:latin typeface="+mn-lt"/>
                  </a:rPr>
                  <a:t>European</a:t>
                </a:r>
                <a:r>
                  <a:rPr lang="en-US" sz="2400" dirty="0">
                    <a:solidFill>
                      <a:schemeClr val="tx1">
                        <a:lumMod val="65000"/>
                        <a:lumOff val="35000"/>
                      </a:schemeClr>
                    </a:solidFill>
                    <a:latin typeface="+mn-lt"/>
                  </a:rPr>
                  <a:t> Wildlife Trade Regulations</a:t>
                </a:r>
              </a:p>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Various </a:t>
                </a:r>
                <a:r>
                  <a:rPr lang="en-US" sz="2400" b="1" dirty="0">
                    <a:solidFill>
                      <a:schemeClr val="tx1">
                        <a:lumMod val="65000"/>
                        <a:lumOff val="35000"/>
                      </a:schemeClr>
                    </a:solidFill>
                    <a:latin typeface="+mn-lt"/>
                  </a:rPr>
                  <a:t>trade</a:t>
                </a:r>
                <a:r>
                  <a:rPr lang="en-US" sz="2400" dirty="0">
                    <a:solidFill>
                      <a:schemeClr val="tx1">
                        <a:lumMod val="65000"/>
                        <a:lumOff val="35000"/>
                      </a:schemeClr>
                    </a:solidFill>
                    <a:latin typeface="+mn-lt"/>
                  </a:rPr>
                  <a:t> and </a:t>
                </a:r>
                <a:r>
                  <a:rPr lang="en-US" sz="2400" b="1" dirty="0">
                    <a:solidFill>
                      <a:schemeClr val="tx1">
                        <a:lumMod val="65000"/>
                        <a:lumOff val="35000"/>
                      </a:schemeClr>
                    </a:solidFill>
                    <a:latin typeface="+mn-lt"/>
                  </a:rPr>
                  <a:t>(animal) health </a:t>
                </a:r>
                <a:r>
                  <a:rPr lang="en-US" sz="2400" dirty="0">
                    <a:solidFill>
                      <a:schemeClr val="tx1">
                        <a:lumMod val="65000"/>
                        <a:lumOff val="35000"/>
                      </a:schemeClr>
                    </a:solidFill>
                    <a:latin typeface="+mn-lt"/>
                  </a:rPr>
                  <a:t>legislations</a:t>
                </a:r>
                <a:endParaRPr lang="en-SG" dirty="0">
                  <a:solidFill>
                    <a:schemeClr val="tx1">
                      <a:lumMod val="65000"/>
                      <a:lumOff val="35000"/>
                    </a:schemeClr>
                  </a:solidFill>
                </a:endParaRPr>
              </a:p>
            </p:txBody>
          </p:sp>
          <p:pic>
            <p:nvPicPr>
              <p:cNvPr id="3" name="Picture 2">
                <a:extLst>
                  <a:ext uri="{FF2B5EF4-FFF2-40B4-BE49-F238E27FC236}">
                    <a16:creationId xmlns:a16="http://schemas.microsoft.com/office/drawing/2014/main" id="{55AC04C6-B047-4ED5-BF06-46B4C307AA1A}"/>
                  </a:ext>
                </a:extLst>
              </p:cNvPr>
              <p:cNvPicPr>
                <a:picLocks noChangeAspect="1"/>
              </p:cNvPicPr>
              <p:nvPr/>
            </p:nvPicPr>
            <p:blipFill>
              <a:blip r:embed="rId4"/>
              <a:stretch>
                <a:fillRect/>
              </a:stretch>
            </p:blipFill>
            <p:spPr>
              <a:xfrm>
                <a:off x="3251147" y="4290557"/>
                <a:ext cx="1013086" cy="733154"/>
              </a:xfrm>
              <a:prstGeom prst="rect">
                <a:avLst/>
              </a:prstGeom>
            </p:spPr>
          </p:pic>
        </p:grpSp>
      </p:grpSp>
    </p:spTree>
    <p:extLst>
      <p:ext uri="{BB962C8B-B14F-4D97-AF65-F5344CB8AC3E}">
        <p14:creationId xmlns:p14="http://schemas.microsoft.com/office/powerpoint/2010/main" val="36924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3B72283C-7E04-4A07-AC42-2F2FBF2DE717}"/>
              </a:ext>
            </a:extLst>
          </p:cNvPr>
          <p:cNvSpPr txBox="1">
            <a:spLocks/>
          </p:cNvSpPr>
          <p:nvPr/>
        </p:nvSpPr>
        <p:spPr>
          <a:xfrm>
            <a:off x="611275" y="411465"/>
            <a:ext cx="7909873"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Part1: global trade of exotic animals</a:t>
            </a:r>
            <a:endParaRPr lang="en-SG" sz="3600" dirty="0">
              <a:solidFill>
                <a:schemeClr val="accent2">
                  <a:lumMod val="75000"/>
                </a:schemeClr>
              </a:solidFill>
            </a:endParaRPr>
          </a:p>
        </p:txBody>
      </p:sp>
      <p:grpSp>
        <p:nvGrpSpPr>
          <p:cNvPr id="2" name="Group 1">
            <a:extLst>
              <a:ext uri="{FF2B5EF4-FFF2-40B4-BE49-F238E27FC236}">
                <a16:creationId xmlns:a16="http://schemas.microsoft.com/office/drawing/2014/main" id="{2542AF02-7664-433A-A56C-9E369358DEDC}"/>
              </a:ext>
            </a:extLst>
          </p:cNvPr>
          <p:cNvGrpSpPr/>
          <p:nvPr/>
        </p:nvGrpSpPr>
        <p:grpSpPr>
          <a:xfrm>
            <a:off x="705759" y="1281378"/>
            <a:ext cx="3683360" cy="621190"/>
            <a:chOff x="705760" y="1281378"/>
            <a:chExt cx="2179152" cy="621190"/>
          </a:xfrm>
        </p:grpSpPr>
        <p:sp>
          <p:nvSpPr>
            <p:cNvPr id="11" name="Title 11">
              <a:extLst>
                <a:ext uri="{FF2B5EF4-FFF2-40B4-BE49-F238E27FC236}">
                  <a16:creationId xmlns:a16="http://schemas.microsoft.com/office/drawing/2014/main" id="{B40047BD-A8EC-4C03-966B-F64A7E403600}"/>
                </a:ext>
              </a:extLst>
            </p:cNvPr>
            <p:cNvSpPr txBox="1">
              <a:spLocks/>
            </p:cNvSpPr>
            <p:nvPr/>
          </p:nvSpPr>
          <p:spPr>
            <a:xfrm>
              <a:off x="1339365" y="1308156"/>
              <a:ext cx="1545547"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Some numbers</a:t>
              </a:r>
              <a:endParaRPr lang="en-SG" i="1" dirty="0"/>
            </a:p>
          </p:txBody>
        </p:sp>
        <p:grpSp>
          <p:nvGrpSpPr>
            <p:cNvPr id="21" name="Shape 754">
              <a:extLst>
                <a:ext uri="{FF2B5EF4-FFF2-40B4-BE49-F238E27FC236}">
                  <a16:creationId xmlns:a16="http://schemas.microsoft.com/office/drawing/2014/main" id="{843D0D31-8C3F-4857-AF77-FDE2A8E64C2F}"/>
                </a:ext>
              </a:extLst>
            </p:cNvPr>
            <p:cNvGrpSpPr/>
            <p:nvPr/>
          </p:nvGrpSpPr>
          <p:grpSpPr>
            <a:xfrm>
              <a:off x="705760" y="1281378"/>
              <a:ext cx="567807" cy="416314"/>
              <a:chOff x="3936375" y="3703750"/>
              <a:chExt cx="453050" cy="332175"/>
            </a:xfrm>
            <a:solidFill>
              <a:schemeClr val="accent2">
                <a:lumMod val="50000"/>
              </a:schemeClr>
            </a:solidFill>
          </p:grpSpPr>
          <p:sp>
            <p:nvSpPr>
              <p:cNvPr id="22" name="Shape 755">
                <a:extLst>
                  <a:ext uri="{FF2B5EF4-FFF2-40B4-BE49-F238E27FC236}">
                    <a16:creationId xmlns:a16="http://schemas.microsoft.com/office/drawing/2014/main" id="{224A8308-D855-4731-89F2-3D9745DB9A89}"/>
                  </a:ext>
                </a:extLst>
              </p:cNvPr>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3" name="Shape 756">
                <a:extLst>
                  <a:ext uri="{FF2B5EF4-FFF2-40B4-BE49-F238E27FC236}">
                    <a16:creationId xmlns:a16="http://schemas.microsoft.com/office/drawing/2014/main" id="{27DA1C2A-4EA0-4E87-A627-8F91CF19B9C6}"/>
                  </a:ext>
                </a:extLst>
              </p:cNvPr>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4" name="Shape 757">
                <a:extLst>
                  <a:ext uri="{FF2B5EF4-FFF2-40B4-BE49-F238E27FC236}">
                    <a16:creationId xmlns:a16="http://schemas.microsoft.com/office/drawing/2014/main" id="{556A404C-A7C1-4643-A721-5CA6DF390EFD}"/>
                  </a:ext>
                </a:extLst>
              </p:cNvPr>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5" name="Shape 758">
                <a:extLst>
                  <a:ext uri="{FF2B5EF4-FFF2-40B4-BE49-F238E27FC236}">
                    <a16:creationId xmlns:a16="http://schemas.microsoft.com/office/drawing/2014/main" id="{68D490CE-CC54-4563-AC94-2F42FE3BD481}"/>
                  </a:ext>
                </a:extLst>
              </p:cNvPr>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6" name="Shape 759">
                <a:extLst>
                  <a:ext uri="{FF2B5EF4-FFF2-40B4-BE49-F238E27FC236}">
                    <a16:creationId xmlns:a16="http://schemas.microsoft.com/office/drawing/2014/main" id="{20BD5E6D-1D33-4B30-99C4-7056E83D5579}"/>
                  </a:ext>
                </a:extLst>
              </p:cNvPr>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grpSp>
      </p:grpSp>
      <p:grpSp>
        <p:nvGrpSpPr>
          <p:cNvPr id="3" name="Group 2">
            <a:extLst>
              <a:ext uri="{FF2B5EF4-FFF2-40B4-BE49-F238E27FC236}">
                <a16:creationId xmlns:a16="http://schemas.microsoft.com/office/drawing/2014/main" id="{9203E99D-BA9D-4D83-A8E7-2588ECDA9AD4}"/>
              </a:ext>
            </a:extLst>
          </p:cNvPr>
          <p:cNvGrpSpPr/>
          <p:nvPr/>
        </p:nvGrpSpPr>
        <p:grpSpPr>
          <a:xfrm>
            <a:off x="2419997" y="2204847"/>
            <a:ext cx="8576946" cy="822482"/>
            <a:chOff x="2498374" y="1910075"/>
            <a:chExt cx="8576946" cy="822482"/>
          </a:xfrm>
        </p:grpSpPr>
        <p:sp>
          <p:nvSpPr>
            <p:cNvPr id="27" name="Title 11">
              <a:extLst>
                <a:ext uri="{FF2B5EF4-FFF2-40B4-BE49-F238E27FC236}">
                  <a16:creationId xmlns:a16="http://schemas.microsoft.com/office/drawing/2014/main" id="{7E184B08-4D86-4750-8390-184122CC154E}"/>
                </a:ext>
              </a:extLst>
            </p:cNvPr>
            <p:cNvSpPr txBox="1">
              <a:spLocks/>
            </p:cNvSpPr>
            <p:nvPr/>
          </p:nvSpPr>
          <p:spPr>
            <a:xfrm>
              <a:off x="3033340" y="1910075"/>
              <a:ext cx="8041980" cy="8224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65000"/>
                      <a:lumOff val="35000"/>
                    </a:schemeClr>
                  </a:solidFill>
                  <a:latin typeface="+mn-lt"/>
                </a:rPr>
                <a:t>Legal global wildlife trade</a:t>
              </a:r>
              <a:r>
                <a:rPr lang="en-US" sz="2400" dirty="0">
                  <a:solidFill>
                    <a:schemeClr val="tx1">
                      <a:lumMod val="65000"/>
                      <a:lumOff val="35000"/>
                    </a:schemeClr>
                  </a:solidFill>
                  <a:latin typeface="+mn-lt"/>
                </a:rPr>
                <a:t>: over 320 billion USD/ year, of which ca. 70% timber and plants</a:t>
              </a:r>
            </a:p>
            <a:p>
              <a:endParaRPr lang="en-SG" dirty="0">
                <a:solidFill>
                  <a:schemeClr val="tx1">
                    <a:lumMod val="65000"/>
                    <a:lumOff val="35000"/>
                  </a:schemeClr>
                </a:solidFill>
              </a:endParaRPr>
            </a:p>
          </p:txBody>
        </p:sp>
        <p:pic>
          <p:nvPicPr>
            <p:cNvPr id="28" name="Shape 910">
              <a:extLst>
                <a:ext uri="{FF2B5EF4-FFF2-40B4-BE49-F238E27FC236}">
                  <a16:creationId xmlns:a16="http://schemas.microsoft.com/office/drawing/2014/main" id="{305DE227-53D0-4477-B770-785ACAABF3CE}"/>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498374" y="1996250"/>
              <a:ext cx="534966" cy="527711"/>
            </a:xfrm>
            <a:prstGeom prst="rect">
              <a:avLst/>
            </a:prstGeom>
            <a:noFill/>
            <a:ln>
              <a:noFill/>
            </a:ln>
          </p:spPr>
        </p:pic>
      </p:grpSp>
      <p:grpSp>
        <p:nvGrpSpPr>
          <p:cNvPr id="4" name="Group 3">
            <a:extLst>
              <a:ext uri="{FF2B5EF4-FFF2-40B4-BE49-F238E27FC236}">
                <a16:creationId xmlns:a16="http://schemas.microsoft.com/office/drawing/2014/main" id="{641A7608-52E5-478B-9B0C-F98623CE7D6E}"/>
              </a:ext>
            </a:extLst>
          </p:cNvPr>
          <p:cNvGrpSpPr/>
          <p:nvPr/>
        </p:nvGrpSpPr>
        <p:grpSpPr>
          <a:xfrm>
            <a:off x="383471" y="3382559"/>
            <a:ext cx="11808529" cy="2383580"/>
            <a:chOff x="383471" y="3382559"/>
            <a:chExt cx="11808529" cy="2383580"/>
          </a:xfrm>
        </p:grpSpPr>
        <p:sp>
          <p:nvSpPr>
            <p:cNvPr id="30" name="Title 11">
              <a:extLst>
                <a:ext uri="{FF2B5EF4-FFF2-40B4-BE49-F238E27FC236}">
                  <a16:creationId xmlns:a16="http://schemas.microsoft.com/office/drawing/2014/main" id="{E68F5416-4F05-4187-9E40-6552B4FC2748}"/>
                </a:ext>
              </a:extLst>
            </p:cNvPr>
            <p:cNvSpPr txBox="1">
              <a:spLocks/>
            </p:cNvSpPr>
            <p:nvPr/>
          </p:nvSpPr>
          <p:spPr>
            <a:xfrm>
              <a:off x="6139543" y="3569803"/>
              <a:ext cx="6052457" cy="17417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Wingdings" panose="05000000000000000000" pitchFamily="2" charset="2"/>
                <a:buChar char="v"/>
              </a:pPr>
              <a:r>
                <a:rPr lang="en-US" sz="2400" b="1" dirty="0">
                  <a:solidFill>
                    <a:schemeClr val="tx1">
                      <a:lumMod val="65000"/>
                      <a:lumOff val="35000"/>
                    </a:schemeClr>
                  </a:solidFill>
                  <a:latin typeface="+mn-lt"/>
                </a:rPr>
                <a:t>Ca. 1/5 of vertebrates </a:t>
              </a:r>
              <a:r>
                <a:rPr lang="en-US" sz="2400" dirty="0">
                  <a:solidFill>
                    <a:schemeClr val="tx1">
                      <a:lumMod val="65000"/>
                      <a:lumOff val="35000"/>
                    </a:schemeClr>
                  </a:solidFill>
                  <a:latin typeface="+mn-lt"/>
                </a:rPr>
                <a:t>traded around world</a:t>
              </a:r>
            </a:p>
            <a:p>
              <a:pPr>
                <a:spcAft>
                  <a:spcPts val="600"/>
                </a:spcAft>
              </a:pPr>
              <a:endParaRPr lang="en-US" sz="2400" dirty="0">
                <a:solidFill>
                  <a:schemeClr val="tx1">
                    <a:lumMod val="65000"/>
                    <a:lumOff val="35000"/>
                  </a:schemeClr>
                </a:solidFill>
                <a:latin typeface="+mn-lt"/>
              </a:endParaRPr>
            </a:p>
            <a:p>
              <a:pPr marL="342900" indent="-342900">
                <a:buFont typeface="Wingdings" panose="05000000000000000000" pitchFamily="2" charset="2"/>
                <a:buChar char="v"/>
              </a:pPr>
              <a:r>
                <a:rPr lang="en-US" sz="2400" b="1" dirty="0">
                  <a:solidFill>
                    <a:schemeClr val="tx1">
                      <a:lumMod val="65000"/>
                      <a:lumOff val="35000"/>
                    </a:schemeClr>
                  </a:solidFill>
                  <a:latin typeface="+mn-lt"/>
                </a:rPr>
                <a:t>Nr. CITES-listed live animals:</a:t>
              </a:r>
            </a:p>
            <a:p>
              <a:r>
                <a:rPr lang="en-US" sz="2400" b="1" dirty="0">
                  <a:solidFill>
                    <a:schemeClr val="tx1">
                      <a:lumMod val="65000"/>
                      <a:lumOff val="35000"/>
                    </a:schemeClr>
                  </a:solidFill>
                  <a:latin typeface="+mn-lt"/>
                </a:rPr>
                <a:t>   	</a:t>
              </a:r>
              <a:r>
                <a:rPr lang="en-US" sz="2400" dirty="0">
                  <a:solidFill>
                    <a:schemeClr val="tx1">
                      <a:lumMod val="65000"/>
                      <a:lumOff val="35000"/>
                    </a:schemeClr>
                  </a:solidFill>
                  <a:latin typeface="+mn-lt"/>
                </a:rPr>
                <a:t>&gt; 11.5 million exported legally 	worldwide in 2012-2016</a:t>
              </a:r>
            </a:p>
            <a:p>
              <a:endParaRPr lang="en-SG" dirty="0">
                <a:solidFill>
                  <a:schemeClr val="tx1">
                    <a:lumMod val="65000"/>
                    <a:lumOff val="35000"/>
                  </a:schemeClr>
                </a:solidFill>
              </a:endParaRPr>
            </a:p>
          </p:txBody>
        </p:sp>
        <p:grpSp>
          <p:nvGrpSpPr>
            <p:cNvPr id="10" name="Group 9">
              <a:extLst>
                <a:ext uri="{FF2B5EF4-FFF2-40B4-BE49-F238E27FC236}">
                  <a16:creationId xmlns:a16="http://schemas.microsoft.com/office/drawing/2014/main" id="{A1DB3744-E255-42B0-869B-7991ADF9E956}"/>
                </a:ext>
              </a:extLst>
            </p:cNvPr>
            <p:cNvGrpSpPr/>
            <p:nvPr/>
          </p:nvGrpSpPr>
          <p:grpSpPr>
            <a:xfrm>
              <a:off x="383471" y="3382559"/>
              <a:ext cx="5503048" cy="2383580"/>
              <a:chOff x="451157" y="3232090"/>
              <a:chExt cx="4890051" cy="1935469"/>
            </a:xfrm>
          </p:grpSpPr>
          <p:pic>
            <p:nvPicPr>
              <p:cNvPr id="29" name="Picture 28">
                <a:extLst>
                  <a:ext uri="{FF2B5EF4-FFF2-40B4-BE49-F238E27FC236}">
                    <a16:creationId xmlns:a16="http://schemas.microsoft.com/office/drawing/2014/main" id="{FE823C6C-6496-40C2-9C1D-B8F2AF452CEB}"/>
                  </a:ext>
                </a:extLst>
              </p:cNvPr>
              <p:cNvPicPr>
                <a:picLocks noChangeAspect="1"/>
              </p:cNvPicPr>
              <p:nvPr/>
            </p:nvPicPr>
            <p:blipFill rotWithShape="1">
              <a:blip r:embed="rId4"/>
              <a:srcRect l="26185" r="29832" b="31803"/>
              <a:stretch/>
            </p:blipFill>
            <p:spPr>
              <a:xfrm>
                <a:off x="451157" y="3232090"/>
                <a:ext cx="4890051" cy="1718384"/>
              </a:xfrm>
              <a:prstGeom prst="rect">
                <a:avLst/>
              </a:prstGeom>
            </p:spPr>
          </p:pic>
          <p:sp>
            <p:nvSpPr>
              <p:cNvPr id="31" name="Rectangle 30">
                <a:extLst>
                  <a:ext uri="{FF2B5EF4-FFF2-40B4-BE49-F238E27FC236}">
                    <a16:creationId xmlns:a16="http://schemas.microsoft.com/office/drawing/2014/main" id="{0EA0C0D8-665A-4B63-A0E3-A141AEEE9F82}"/>
                  </a:ext>
                </a:extLst>
              </p:cNvPr>
              <p:cNvSpPr/>
              <p:nvPr/>
            </p:nvSpPr>
            <p:spPr>
              <a:xfrm>
                <a:off x="1349050" y="4859782"/>
                <a:ext cx="1616148" cy="307777"/>
              </a:xfrm>
              <a:prstGeom prst="rect">
                <a:avLst/>
              </a:prstGeom>
            </p:spPr>
            <p:txBody>
              <a:bodyPr wrap="none">
                <a:spAutoFit/>
              </a:bodyPr>
              <a:lstStyle/>
              <a:p>
                <a:r>
                  <a:rPr lang="en-US" sz="1400" dirty="0"/>
                  <a:t>(Can </a:t>
                </a:r>
                <a:r>
                  <a:rPr lang="en-US" sz="1400" i="1" dirty="0"/>
                  <a:t>et al</a:t>
                </a:r>
                <a:r>
                  <a:rPr lang="en-US" sz="1400" dirty="0"/>
                  <a:t>,. 2019) </a:t>
                </a:r>
                <a:endParaRPr lang="en-US" sz="1400" dirty="0">
                  <a:solidFill>
                    <a:srgbClr val="FF0000"/>
                  </a:solidFill>
                </a:endParaRPr>
              </a:p>
            </p:txBody>
          </p:sp>
        </p:grpSp>
      </p:grpSp>
    </p:spTree>
    <p:extLst>
      <p:ext uri="{BB962C8B-B14F-4D97-AF65-F5344CB8AC3E}">
        <p14:creationId xmlns:p14="http://schemas.microsoft.com/office/powerpoint/2010/main" val="422874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232C87-0810-4B23-B922-47B886C645C2}"/>
              </a:ext>
            </a:extLst>
          </p:cNvPr>
          <p:cNvGrpSpPr/>
          <p:nvPr/>
        </p:nvGrpSpPr>
        <p:grpSpPr>
          <a:xfrm>
            <a:off x="337067" y="2636901"/>
            <a:ext cx="5593383" cy="3831044"/>
            <a:chOff x="337067" y="2636901"/>
            <a:chExt cx="5593383" cy="3831044"/>
          </a:xfrm>
        </p:grpSpPr>
        <p:pic>
          <p:nvPicPr>
            <p:cNvPr id="35" name="Picture 34">
              <a:extLst>
                <a:ext uri="{FF2B5EF4-FFF2-40B4-BE49-F238E27FC236}">
                  <a16:creationId xmlns:a16="http://schemas.microsoft.com/office/drawing/2014/main" id="{F7E2CFD1-2B9E-47D3-B676-F7A17D91A412}"/>
                </a:ext>
              </a:extLst>
            </p:cNvPr>
            <p:cNvPicPr>
              <a:picLocks noChangeAspect="1"/>
            </p:cNvPicPr>
            <p:nvPr/>
          </p:nvPicPr>
          <p:blipFill>
            <a:blip r:embed="rId3"/>
            <a:stretch>
              <a:fillRect/>
            </a:stretch>
          </p:blipFill>
          <p:spPr>
            <a:xfrm>
              <a:off x="367516" y="2636901"/>
              <a:ext cx="5562934" cy="3566625"/>
            </a:xfrm>
            <a:prstGeom prst="rect">
              <a:avLst/>
            </a:prstGeom>
          </p:spPr>
        </p:pic>
        <p:sp>
          <p:nvSpPr>
            <p:cNvPr id="38" name="Rectangle 37">
              <a:extLst>
                <a:ext uri="{FF2B5EF4-FFF2-40B4-BE49-F238E27FC236}">
                  <a16:creationId xmlns:a16="http://schemas.microsoft.com/office/drawing/2014/main" id="{265374EC-7B8E-48B1-BAED-0EE9F95C76DD}"/>
                </a:ext>
              </a:extLst>
            </p:cNvPr>
            <p:cNvSpPr/>
            <p:nvPr/>
          </p:nvSpPr>
          <p:spPr>
            <a:xfrm>
              <a:off x="337067" y="6160168"/>
              <a:ext cx="2270109" cy="307777"/>
            </a:xfrm>
            <a:prstGeom prst="rect">
              <a:avLst/>
            </a:prstGeom>
          </p:spPr>
          <p:txBody>
            <a:bodyPr wrap="none">
              <a:spAutoFit/>
            </a:bodyPr>
            <a:lstStyle/>
            <a:p>
              <a:r>
                <a:rPr lang="en-US" sz="1400" dirty="0"/>
                <a:t>(World Bank Group, 2019)</a:t>
              </a:r>
            </a:p>
          </p:txBody>
        </p:sp>
      </p:grpSp>
      <p:sp>
        <p:nvSpPr>
          <p:cNvPr id="8" name="Title 11">
            <a:extLst>
              <a:ext uri="{FF2B5EF4-FFF2-40B4-BE49-F238E27FC236}">
                <a16:creationId xmlns:a16="http://schemas.microsoft.com/office/drawing/2014/main" id="{3B72283C-7E04-4A07-AC42-2F2FBF2DE717}"/>
              </a:ext>
            </a:extLst>
          </p:cNvPr>
          <p:cNvSpPr txBox="1">
            <a:spLocks/>
          </p:cNvSpPr>
          <p:nvPr/>
        </p:nvSpPr>
        <p:spPr>
          <a:xfrm>
            <a:off x="611275" y="411465"/>
            <a:ext cx="7909873"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Part1: global trade of exotic animals</a:t>
            </a:r>
            <a:endParaRPr lang="en-SG" sz="3600" dirty="0">
              <a:solidFill>
                <a:schemeClr val="accent2">
                  <a:lumMod val="75000"/>
                </a:schemeClr>
              </a:solidFill>
            </a:endParaRPr>
          </a:p>
        </p:txBody>
      </p:sp>
      <p:grpSp>
        <p:nvGrpSpPr>
          <p:cNvPr id="2" name="Group 1">
            <a:extLst>
              <a:ext uri="{FF2B5EF4-FFF2-40B4-BE49-F238E27FC236}">
                <a16:creationId xmlns:a16="http://schemas.microsoft.com/office/drawing/2014/main" id="{2542AF02-7664-433A-A56C-9E369358DEDC}"/>
              </a:ext>
            </a:extLst>
          </p:cNvPr>
          <p:cNvGrpSpPr/>
          <p:nvPr/>
        </p:nvGrpSpPr>
        <p:grpSpPr>
          <a:xfrm>
            <a:off x="705759" y="1281378"/>
            <a:ext cx="6264883" cy="621190"/>
            <a:chOff x="705760" y="1281378"/>
            <a:chExt cx="3706434" cy="621190"/>
          </a:xfrm>
        </p:grpSpPr>
        <p:sp>
          <p:nvSpPr>
            <p:cNvPr id="11" name="Title 11">
              <a:extLst>
                <a:ext uri="{FF2B5EF4-FFF2-40B4-BE49-F238E27FC236}">
                  <a16:creationId xmlns:a16="http://schemas.microsoft.com/office/drawing/2014/main" id="{B40047BD-A8EC-4C03-966B-F64A7E403600}"/>
                </a:ext>
              </a:extLst>
            </p:cNvPr>
            <p:cNvSpPr txBox="1">
              <a:spLocks/>
            </p:cNvSpPr>
            <p:nvPr/>
          </p:nvSpPr>
          <p:spPr>
            <a:xfrm>
              <a:off x="1339365" y="1308156"/>
              <a:ext cx="3072829" cy="594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Some numbers: </a:t>
              </a:r>
              <a:r>
                <a:rPr lang="en-US" sz="2800" i="1" dirty="0">
                  <a:latin typeface="+mn-lt"/>
                </a:rPr>
                <a:t>hard to find …</a:t>
              </a:r>
              <a:endParaRPr lang="en-SG" i="1" dirty="0"/>
            </a:p>
          </p:txBody>
        </p:sp>
        <p:grpSp>
          <p:nvGrpSpPr>
            <p:cNvPr id="21" name="Shape 754">
              <a:extLst>
                <a:ext uri="{FF2B5EF4-FFF2-40B4-BE49-F238E27FC236}">
                  <a16:creationId xmlns:a16="http://schemas.microsoft.com/office/drawing/2014/main" id="{843D0D31-8C3F-4857-AF77-FDE2A8E64C2F}"/>
                </a:ext>
              </a:extLst>
            </p:cNvPr>
            <p:cNvGrpSpPr/>
            <p:nvPr/>
          </p:nvGrpSpPr>
          <p:grpSpPr>
            <a:xfrm>
              <a:off x="705760" y="1281378"/>
              <a:ext cx="567807" cy="416314"/>
              <a:chOff x="3936375" y="3703750"/>
              <a:chExt cx="453050" cy="332175"/>
            </a:xfrm>
            <a:solidFill>
              <a:schemeClr val="accent2">
                <a:lumMod val="50000"/>
              </a:schemeClr>
            </a:solidFill>
          </p:grpSpPr>
          <p:sp>
            <p:nvSpPr>
              <p:cNvPr id="22" name="Shape 755">
                <a:extLst>
                  <a:ext uri="{FF2B5EF4-FFF2-40B4-BE49-F238E27FC236}">
                    <a16:creationId xmlns:a16="http://schemas.microsoft.com/office/drawing/2014/main" id="{224A8308-D855-4731-89F2-3D9745DB9A89}"/>
                  </a:ext>
                </a:extLst>
              </p:cNvPr>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3" name="Shape 756">
                <a:extLst>
                  <a:ext uri="{FF2B5EF4-FFF2-40B4-BE49-F238E27FC236}">
                    <a16:creationId xmlns:a16="http://schemas.microsoft.com/office/drawing/2014/main" id="{27DA1C2A-4EA0-4E87-A627-8F91CF19B9C6}"/>
                  </a:ext>
                </a:extLst>
              </p:cNvPr>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4" name="Shape 757">
                <a:extLst>
                  <a:ext uri="{FF2B5EF4-FFF2-40B4-BE49-F238E27FC236}">
                    <a16:creationId xmlns:a16="http://schemas.microsoft.com/office/drawing/2014/main" id="{556A404C-A7C1-4643-A721-5CA6DF390EFD}"/>
                  </a:ext>
                </a:extLst>
              </p:cNvPr>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5" name="Shape 758">
                <a:extLst>
                  <a:ext uri="{FF2B5EF4-FFF2-40B4-BE49-F238E27FC236}">
                    <a16:creationId xmlns:a16="http://schemas.microsoft.com/office/drawing/2014/main" id="{68D490CE-CC54-4563-AC94-2F42FE3BD481}"/>
                  </a:ext>
                </a:extLst>
              </p:cNvPr>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sp>
            <p:nvSpPr>
              <p:cNvPr id="26" name="Shape 759">
                <a:extLst>
                  <a:ext uri="{FF2B5EF4-FFF2-40B4-BE49-F238E27FC236}">
                    <a16:creationId xmlns:a16="http://schemas.microsoft.com/office/drawing/2014/main" id="{20BD5E6D-1D33-4B30-99C4-7056E83D5579}"/>
                  </a:ext>
                </a:extLst>
              </p:cNvPr>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121900" tIns="121900" rIns="121900" bIns="121900" anchor="ctr" anchorCtr="0">
                <a:noAutofit/>
              </a:bodyPr>
              <a:lstStyle/>
              <a:p>
                <a:pPr lvl="0" rtl="0">
                  <a:spcBef>
                    <a:spcPts val="0"/>
                  </a:spcBef>
                  <a:buNone/>
                </a:pPr>
                <a:endParaRPr sz="1900">
                  <a:solidFill>
                    <a:srgbClr val="FFFFFF"/>
                  </a:solidFill>
                </a:endParaRPr>
              </a:p>
            </p:txBody>
          </p:sp>
        </p:grpSp>
      </p:grpSp>
      <p:sp>
        <p:nvSpPr>
          <p:cNvPr id="27" name="Title 11">
            <a:extLst>
              <a:ext uri="{FF2B5EF4-FFF2-40B4-BE49-F238E27FC236}">
                <a16:creationId xmlns:a16="http://schemas.microsoft.com/office/drawing/2014/main" id="{7E184B08-4D86-4750-8390-184122CC154E}"/>
              </a:ext>
            </a:extLst>
          </p:cNvPr>
          <p:cNvSpPr txBox="1">
            <a:spLocks/>
          </p:cNvSpPr>
          <p:nvPr/>
        </p:nvSpPr>
        <p:spPr>
          <a:xfrm>
            <a:off x="3033340" y="1910075"/>
            <a:ext cx="4272335" cy="5277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65000"/>
                    <a:lumOff val="35000"/>
                  </a:schemeClr>
                </a:solidFill>
                <a:latin typeface="+mn-lt"/>
              </a:rPr>
              <a:t>illegal global wildlife trade</a:t>
            </a:r>
            <a:r>
              <a:rPr lang="en-US" sz="2400" dirty="0">
                <a:solidFill>
                  <a:schemeClr val="tx1">
                    <a:lumMod val="65000"/>
                    <a:lumOff val="35000"/>
                  </a:schemeClr>
                </a:solidFill>
                <a:latin typeface="+mn-lt"/>
              </a:rPr>
              <a:t>: </a:t>
            </a:r>
          </a:p>
        </p:txBody>
      </p:sp>
      <p:pic>
        <p:nvPicPr>
          <p:cNvPr id="28" name="Shape 910">
            <a:extLst>
              <a:ext uri="{FF2B5EF4-FFF2-40B4-BE49-F238E27FC236}">
                <a16:creationId xmlns:a16="http://schemas.microsoft.com/office/drawing/2014/main" id="{305DE227-53D0-4477-B770-785ACAABF3CE}"/>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98374" y="1874992"/>
            <a:ext cx="534966" cy="527711"/>
          </a:xfrm>
          <a:prstGeom prst="rect">
            <a:avLst/>
          </a:prstGeom>
          <a:noFill/>
          <a:ln>
            <a:noFill/>
          </a:ln>
        </p:spPr>
      </p:pic>
      <p:sp>
        <p:nvSpPr>
          <p:cNvPr id="34" name="Title 11">
            <a:extLst>
              <a:ext uri="{FF2B5EF4-FFF2-40B4-BE49-F238E27FC236}">
                <a16:creationId xmlns:a16="http://schemas.microsoft.com/office/drawing/2014/main" id="{440D6A0A-EA07-4504-8602-38FDBE810A01}"/>
              </a:ext>
            </a:extLst>
          </p:cNvPr>
          <p:cNvSpPr txBox="1">
            <a:spLocks/>
          </p:cNvSpPr>
          <p:nvPr/>
        </p:nvSpPr>
        <p:spPr>
          <a:xfrm>
            <a:off x="6096000" y="2710496"/>
            <a:ext cx="5562932" cy="14691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Among most </a:t>
            </a:r>
            <a:r>
              <a:rPr lang="en-US" sz="2400" b="1" dirty="0">
                <a:solidFill>
                  <a:schemeClr val="tx1">
                    <a:lumMod val="65000"/>
                    <a:lumOff val="35000"/>
                  </a:schemeClr>
                </a:solidFill>
                <a:latin typeface="+mn-lt"/>
              </a:rPr>
              <a:t>profitable</a:t>
            </a:r>
            <a:r>
              <a:rPr lang="en-US" sz="2400" dirty="0">
                <a:solidFill>
                  <a:schemeClr val="tx1">
                    <a:lumMod val="65000"/>
                    <a:lumOff val="35000"/>
                  </a:schemeClr>
                </a:solidFill>
                <a:latin typeface="+mn-lt"/>
              </a:rPr>
              <a:t> forms of transnational crime</a:t>
            </a:r>
          </a:p>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Proxy: seizures </a:t>
            </a:r>
            <a:r>
              <a:rPr lang="en-US" sz="2400" b="1" dirty="0">
                <a:solidFill>
                  <a:schemeClr val="tx1">
                    <a:lumMod val="65000"/>
                    <a:lumOff val="35000"/>
                  </a:schemeClr>
                </a:solidFill>
                <a:latin typeface="+mn-lt"/>
              </a:rPr>
              <a:t>&lt;10% </a:t>
            </a:r>
            <a:r>
              <a:rPr lang="en-US" sz="2400" dirty="0">
                <a:solidFill>
                  <a:schemeClr val="tx1">
                    <a:lumMod val="65000"/>
                    <a:lumOff val="35000"/>
                  </a:schemeClr>
                </a:solidFill>
                <a:latin typeface="+mn-lt"/>
              </a:rPr>
              <a:t>illegal trade</a:t>
            </a:r>
          </a:p>
        </p:txBody>
      </p:sp>
      <p:grpSp>
        <p:nvGrpSpPr>
          <p:cNvPr id="16" name="Group 15">
            <a:extLst>
              <a:ext uri="{FF2B5EF4-FFF2-40B4-BE49-F238E27FC236}">
                <a16:creationId xmlns:a16="http://schemas.microsoft.com/office/drawing/2014/main" id="{458463B9-7758-4FA8-AE4E-6DE3C690C348}"/>
              </a:ext>
            </a:extLst>
          </p:cNvPr>
          <p:cNvGrpSpPr/>
          <p:nvPr/>
        </p:nvGrpSpPr>
        <p:grpSpPr>
          <a:xfrm>
            <a:off x="701305" y="4491343"/>
            <a:ext cx="11024302" cy="1152671"/>
            <a:chOff x="701305" y="4491343"/>
            <a:chExt cx="11024302" cy="1152671"/>
          </a:xfrm>
        </p:grpSpPr>
        <p:sp>
          <p:nvSpPr>
            <p:cNvPr id="36" name="Title 11">
              <a:extLst>
                <a:ext uri="{FF2B5EF4-FFF2-40B4-BE49-F238E27FC236}">
                  <a16:creationId xmlns:a16="http://schemas.microsoft.com/office/drawing/2014/main" id="{DF16CDF2-7A06-477F-BDB8-6CA20FCBC67A}"/>
                </a:ext>
              </a:extLst>
            </p:cNvPr>
            <p:cNvSpPr txBox="1">
              <a:spLocks/>
            </p:cNvSpPr>
            <p:nvPr/>
          </p:nvSpPr>
          <p:spPr>
            <a:xfrm>
              <a:off x="6162675" y="5116111"/>
              <a:ext cx="5562932" cy="5279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Estimations: </a:t>
              </a:r>
              <a:r>
                <a:rPr lang="en-US" sz="2400" b="1" dirty="0">
                  <a:solidFill>
                    <a:schemeClr val="tx1">
                      <a:lumMod val="65000"/>
                      <a:lumOff val="35000"/>
                    </a:schemeClr>
                  </a:solidFill>
                  <a:latin typeface="+mn-lt"/>
                </a:rPr>
                <a:t>5-23 billion USD/year</a:t>
              </a:r>
            </a:p>
          </p:txBody>
        </p:sp>
        <p:sp>
          <p:nvSpPr>
            <p:cNvPr id="6" name="Oval 5">
              <a:extLst>
                <a:ext uri="{FF2B5EF4-FFF2-40B4-BE49-F238E27FC236}">
                  <a16:creationId xmlns:a16="http://schemas.microsoft.com/office/drawing/2014/main" id="{F6183DA7-DD25-419F-91CA-4B9FE38FB92B}"/>
                </a:ext>
              </a:extLst>
            </p:cNvPr>
            <p:cNvSpPr/>
            <p:nvPr/>
          </p:nvSpPr>
          <p:spPr>
            <a:xfrm>
              <a:off x="701305" y="4491343"/>
              <a:ext cx="1323066" cy="385641"/>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02BAE899-4BB0-432D-AE20-9E5A93A7CCE3}"/>
                </a:ext>
              </a:extLst>
            </p:cNvPr>
            <p:cNvCxnSpPr>
              <a:cxnSpLocks/>
            </p:cNvCxnSpPr>
            <p:nvPr/>
          </p:nvCxnSpPr>
          <p:spPr>
            <a:xfrm>
              <a:off x="5875298" y="4876984"/>
              <a:ext cx="811252" cy="16596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5AD005A6-1CAB-4C83-A708-D49B33997326}"/>
                </a:ext>
              </a:extLst>
            </p:cNvPr>
            <p:cNvSpPr/>
            <p:nvPr/>
          </p:nvSpPr>
          <p:spPr>
            <a:xfrm>
              <a:off x="4552232" y="4544370"/>
              <a:ext cx="1323066" cy="385641"/>
            </a:xfrm>
            <a:prstGeom prst="ellips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50211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3B72283C-7E04-4A07-AC42-2F2FBF2DE717}"/>
              </a:ext>
            </a:extLst>
          </p:cNvPr>
          <p:cNvSpPr txBox="1">
            <a:spLocks/>
          </p:cNvSpPr>
          <p:nvPr/>
        </p:nvSpPr>
        <p:spPr>
          <a:xfrm>
            <a:off x="611275" y="411464"/>
            <a:ext cx="7513550" cy="5944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lumMod val="75000"/>
                  </a:schemeClr>
                </a:solidFill>
              </a:rPr>
              <a:t>Part1: global trade of exotic animals</a:t>
            </a:r>
            <a:endParaRPr lang="en-SG" sz="3600" dirty="0">
              <a:solidFill>
                <a:schemeClr val="accent2">
                  <a:lumMod val="75000"/>
                </a:schemeClr>
              </a:solidFill>
            </a:endParaRPr>
          </a:p>
        </p:txBody>
      </p:sp>
      <p:sp>
        <p:nvSpPr>
          <p:cNvPr id="11" name="Title 11">
            <a:extLst>
              <a:ext uri="{FF2B5EF4-FFF2-40B4-BE49-F238E27FC236}">
                <a16:creationId xmlns:a16="http://schemas.microsoft.com/office/drawing/2014/main" id="{B40047BD-A8EC-4C03-966B-F64A7E403600}"/>
              </a:ext>
            </a:extLst>
          </p:cNvPr>
          <p:cNvSpPr txBox="1">
            <a:spLocks/>
          </p:cNvSpPr>
          <p:nvPr/>
        </p:nvSpPr>
        <p:spPr>
          <a:xfrm>
            <a:off x="1185149" y="1100392"/>
            <a:ext cx="1853326" cy="514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mn-lt"/>
              </a:rPr>
              <a:t>Pet trade</a:t>
            </a:r>
          </a:p>
          <a:p>
            <a:endParaRPr lang="en-SG" dirty="0"/>
          </a:p>
        </p:txBody>
      </p:sp>
      <p:sp>
        <p:nvSpPr>
          <p:cNvPr id="9" name="Title 11">
            <a:extLst>
              <a:ext uri="{FF2B5EF4-FFF2-40B4-BE49-F238E27FC236}">
                <a16:creationId xmlns:a16="http://schemas.microsoft.com/office/drawing/2014/main" id="{A52A776B-DCB2-433F-82D2-706743C26BD8}"/>
              </a:ext>
            </a:extLst>
          </p:cNvPr>
          <p:cNvSpPr txBox="1">
            <a:spLocks/>
          </p:cNvSpPr>
          <p:nvPr/>
        </p:nvSpPr>
        <p:spPr>
          <a:xfrm>
            <a:off x="4580639" y="4274331"/>
            <a:ext cx="5222790" cy="20546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Wild-caught &amp; captive-bred </a:t>
            </a:r>
          </a:p>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Estimated </a:t>
            </a:r>
            <a:r>
              <a:rPr lang="en-US" sz="2400" b="1" dirty="0">
                <a:solidFill>
                  <a:schemeClr val="tx1">
                    <a:lumMod val="65000"/>
                    <a:lumOff val="35000"/>
                  </a:schemeClr>
                </a:solidFill>
                <a:latin typeface="+mn-lt"/>
              </a:rPr>
              <a:t>25%</a:t>
            </a:r>
            <a:r>
              <a:rPr lang="en-US" sz="2400" dirty="0">
                <a:solidFill>
                  <a:schemeClr val="tx1">
                    <a:lumMod val="65000"/>
                    <a:lumOff val="35000"/>
                  </a:schemeClr>
                </a:solidFill>
                <a:latin typeface="+mn-lt"/>
              </a:rPr>
              <a:t> illegal, but most trade </a:t>
            </a:r>
            <a:r>
              <a:rPr lang="en-US" sz="2400" b="1" dirty="0">
                <a:solidFill>
                  <a:schemeClr val="tx1">
                    <a:lumMod val="65000"/>
                    <a:lumOff val="35000"/>
                  </a:schemeClr>
                </a:solidFill>
                <a:latin typeface="+mn-lt"/>
              </a:rPr>
              <a:t>not regulated and monitored </a:t>
            </a:r>
            <a:r>
              <a:rPr lang="en-US" sz="2400" dirty="0">
                <a:solidFill>
                  <a:schemeClr val="tx1">
                    <a:lumMod val="65000"/>
                    <a:lumOff val="35000"/>
                  </a:schemeClr>
                </a:solidFill>
                <a:latin typeface="+mn-lt"/>
              </a:rPr>
              <a:t>(&gt; 90% reptiles &amp; amphibians)</a:t>
            </a:r>
            <a:endParaRPr lang="en-SG" dirty="0">
              <a:solidFill>
                <a:schemeClr val="tx1">
                  <a:lumMod val="65000"/>
                  <a:lumOff val="35000"/>
                </a:schemeClr>
              </a:solidFill>
            </a:endParaRPr>
          </a:p>
        </p:txBody>
      </p:sp>
      <p:pic>
        <p:nvPicPr>
          <p:cNvPr id="14" name="Picture 13">
            <a:extLst>
              <a:ext uri="{FF2B5EF4-FFF2-40B4-BE49-F238E27FC236}">
                <a16:creationId xmlns:a16="http://schemas.microsoft.com/office/drawing/2014/main" id="{28A338D6-91D7-495F-AB70-7B75688976FE}"/>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35132" y="896982"/>
            <a:ext cx="845267" cy="845267"/>
          </a:xfrm>
          <a:prstGeom prst="rect">
            <a:avLst/>
          </a:prstGeom>
        </p:spPr>
      </p:pic>
      <p:sp>
        <p:nvSpPr>
          <p:cNvPr id="5" name="Title 11">
            <a:extLst>
              <a:ext uri="{FF2B5EF4-FFF2-40B4-BE49-F238E27FC236}">
                <a16:creationId xmlns:a16="http://schemas.microsoft.com/office/drawing/2014/main" id="{EE27E4F9-F942-44AA-955B-03FAF4E732B1}"/>
              </a:ext>
            </a:extLst>
          </p:cNvPr>
          <p:cNvSpPr txBox="1">
            <a:spLocks/>
          </p:cNvSpPr>
          <p:nvPr/>
        </p:nvSpPr>
        <p:spPr>
          <a:xfrm>
            <a:off x="4580639" y="1845728"/>
            <a:ext cx="5756190" cy="20546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One-fifth</a:t>
            </a:r>
            <a:r>
              <a:rPr lang="en-US" sz="2400" dirty="0">
                <a:solidFill>
                  <a:schemeClr val="tx1">
                    <a:lumMod val="65000"/>
                    <a:lumOff val="35000"/>
                  </a:schemeClr>
                </a:solidFill>
                <a:latin typeface="+mn-lt"/>
              </a:rPr>
              <a:t> global wildlife trade</a:t>
            </a:r>
          </a:p>
          <a:p>
            <a:pPr marL="342900" indent="-342900">
              <a:spcAft>
                <a:spcPts val="1200"/>
              </a:spcAft>
              <a:buFont typeface="Wingdings" panose="05000000000000000000" pitchFamily="2" charset="2"/>
              <a:buChar char="v"/>
            </a:pPr>
            <a:r>
              <a:rPr lang="en-US" sz="2400" dirty="0">
                <a:solidFill>
                  <a:schemeClr val="tx1">
                    <a:lumMod val="65000"/>
                    <a:lumOff val="35000"/>
                  </a:schemeClr>
                </a:solidFill>
                <a:latin typeface="+mn-lt"/>
              </a:rPr>
              <a:t>Geographically </a:t>
            </a:r>
            <a:r>
              <a:rPr lang="en-US" sz="2400" b="1" dirty="0">
                <a:solidFill>
                  <a:schemeClr val="tx1">
                    <a:lumMod val="65000"/>
                    <a:lumOff val="35000"/>
                  </a:schemeClr>
                </a:solidFill>
                <a:latin typeface="+mn-lt"/>
              </a:rPr>
              <a:t>widespread</a:t>
            </a:r>
            <a:r>
              <a:rPr lang="en-US" sz="2400" dirty="0">
                <a:solidFill>
                  <a:schemeClr val="tx1">
                    <a:lumMod val="65000"/>
                    <a:lumOff val="35000"/>
                  </a:schemeClr>
                </a:solidFill>
                <a:latin typeface="+mn-lt"/>
              </a:rPr>
              <a:t> + increasing </a:t>
            </a:r>
            <a:r>
              <a:rPr lang="en-US" sz="2400" b="1" dirty="0">
                <a:solidFill>
                  <a:schemeClr val="tx1">
                    <a:lumMod val="65000"/>
                    <a:lumOff val="35000"/>
                  </a:schemeClr>
                </a:solidFill>
                <a:latin typeface="+mn-lt"/>
              </a:rPr>
              <a:t>popularity</a:t>
            </a:r>
          </a:p>
          <a:p>
            <a:pPr marL="342900" indent="-342900">
              <a:spcAft>
                <a:spcPts val="1200"/>
              </a:spcAft>
              <a:buFont typeface="Wingdings" panose="05000000000000000000" pitchFamily="2" charset="2"/>
              <a:buChar char="v"/>
            </a:pPr>
            <a:r>
              <a:rPr lang="en-US" sz="2400" b="1" dirty="0">
                <a:solidFill>
                  <a:schemeClr val="tx1">
                    <a:lumMod val="65000"/>
                    <a:lumOff val="35000"/>
                  </a:schemeClr>
                </a:solidFill>
                <a:latin typeface="+mn-lt"/>
              </a:rPr>
              <a:t>Over 13,000 animal species:</a:t>
            </a:r>
            <a:r>
              <a:rPr lang="en-US" sz="2400" dirty="0">
                <a:solidFill>
                  <a:schemeClr val="tx1">
                    <a:lumMod val="65000"/>
                    <a:lumOff val="35000"/>
                  </a:schemeClr>
                </a:solidFill>
                <a:latin typeface="+mn-lt"/>
              </a:rPr>
              <a:t> birds + reptiles most traded </a:t>
            </a:r>
          </a:p>
        </p:txBody>
      </p:sp>
      <p:grpSp>
        <p:nvGrpSpPr>
          <p:cNvPr id="4" name="Group 3">
            <a:extLst>
              <a:ext uri="{FF2B5EF4-FFF2-40B4-BE49-F238E27FC236}">
                <a16:creationId xmlns:a16="http://schemas.microsoft.com/office/drawing/2014/main" id="{54ED8A14-6951-4373-AE21-FC8AC9810EDA}"/>
              </a:ext>
            </a:extLst>
          </p:cNvPr>
          <p:cNvGrpSpPr/>
          <p:nvPr/>
        </p:nvGrpSpPr>
        <p:grpSpPr>
          <a:xfrm>
            <a:off x="349336" y="1836764"/>
            <a:ext cx="4039488" cy="4333286"/>
            <a:chOff x="349336" y="1836764"/>
            <a:chExt cx="4039488" cy="4333286"/>
          </a:xfrm>
        </p:grpSpPr>
        <p:pic>
          <p:nvPicPr>
            <p:cNvPr id="12" name="Picture 11">
              <a:extLst>
                <a:ext uri="{FF2B5EF4-FFF2-40B4-BE49-F238E27FC236}">
                  <a16:creationId xmlns:a16="http://schemas.microsoft.com/office/drawing/2014/main" id="{53C27A9B-96C1-4FED-BA67-6AFBA59EFB28}"/>
                </a:ext>
              </a:extLst>
            </p:cNvPr>
            <p:cNvPicPr>
              <a:picLocks noChangeAspect="1"/>
            </p:cNvPicPr>
            <p:nvPr/>
          </p:nvPicPr>
          <p:blipFill rotWithShape="1">
            <a:blip r:embed="rId4"/>
            <a:srcRect l="18010" r="16399" b="11298"/>
            <a:stretch/>
          </p:blipFill>
          <p:spPr>
            <a:xfrm>
              <a:off x="349336" y="1836764"/>
              <a:ext cx="4039488" cy="4022538"/>
            </a:xfrm>
            <a:prstGeom prst="rect">
              <a:avLst/>
            </a:prstGeom>
          </p:spPr>
        </p:pic>
        <p:sp>
          <p:nvSpPr>
            <p:cNvPr id="15" name="Rectangle 14">
              <a:extLst>
                <a:ext uri="{FF2B5EF4-FFF2-40B4-BE49-F238E27FC236}">
                  <a16:creationId xmlns:a16="http://schemas.microsoft.com/office/drawing/2014/main" id="{FC2DEF96-B2B2-4A8D-83DB-96E916FFE051}"/>
                </a:ext>
              </a:extLst>
            </p:cNvPr>
            <p:cNvSpPr/>
            <p:nvPr/>
          </p:nvSpPr>
          <p:spPr>
            <a:xfrm>
              <a:off x="349337" y="5862273"/>
              <a:ext cx="1631864" cy="307777"/>
            </a:xfrm>
            <a:prstGeom prst="rect">
              <a:avLst/>
            </a:prstGeom>
          </p:spPr>
          <p:txBody>
            <a:bodyPr wrap="square">
              <a:spAutoFit/>
            </a:bodyPr>
            <a:lstStyle/>
            <a:p>
              <a:r>
                <a:rPr lang="en-US" sz="1400" dirty="0"/>
                <a:t>(Can </a:t>
              </a:r>
              <a:r>
                <a:rPr lang="en-US" sz="1400" i="1" dirty="0"/>
                <a:t>et al.</a:t>
              </a:r>
              <a:r>
                <a:rPr lang="en-US" sz="1400" dirty="0"/>
                <a:t>, 2019)</a:t>
              </a:r>
              <a:endParaRPr lang="en-US" dirty="0">
                <a:solidFill>
                  <a:srgbClr val="FF0000"/>
                </a:solidFill>
              </a:endParaRPr>
            </a:p>
          </p:txBody>
        </p:sp>
      </p:grpSp>
      <p:pic>
        <p:nvPicPr>
          <p:cNvPr id="16" name="Picture 15">
            <a:extLst>
              <a:ext uri="{FF2B5EF4-FFF2-40B4-BE49-F238E27FC236}">
                <a16:creationId xmlns:a16="http://schemas.microsoft.com/office/drawing/2014/main" id="{5600A3D2-B828-490A-AA66-B4B133FD67CA}"/>
              </a:ext>
            </a:extLst>
          </p:cNvPr>
          <p:cNvPicPr>
            <a:picLocks noChangeAspect="1"/>
          </p:cNvPicPr>
          <p:nvPr/>
        </p:nvPicPr>
        <p:blipFill>
          <a:blip r:embed="rId5"/>
          <a:stretch>
            <a:fillRect/>
          </a:stretch>
        </p:blipFill>
        <p:spPr>
          <a:xfrm>
            <a:off x="10752050" y="785131"/>
            <a:ext cx="828675" cy="2324100"/>
          </a:xfrm>
          <a:prstGeom prst="rect">
            <a:avLst/>
          </a:prstGeom>
        </p:spPr>
      </p:pic>
    </p:spTree>
    <p:extLst>
      <p:ext uri="{BB962C8B-B14F-4D97-AF65-F5344CB8AC3E}">
        <p14:creationId xmlns:p14="http://schemas.microsoft.com/office/powerpoint/2010/main" val="315843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theme/theme1.xml><?xml version="1.0" encoding="utf-8"?>
<a:theme xmlns:a="http://schemas.openxmlformats.org/drawingml/2006/main" name="G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CD5A02A4-237F-4C3F-BC18-D2204C09DE24}"/>
    </a:ext>
  </a:extLst>
</a:theme>
</file>

<file path=ppt/theme/theme2.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E56C3BB9-40A2-4B65-B6A7-484CEB14B324}"/>
    </a:ext>
  </a:extLst>
</a:theme>
</file>

<file path=ppt/theme/theme3.xml><?xml version="1.0" encoding="utf-8"?>
<a:theme xmlns:a="http://schemas.openxmlformats.org/drawingml/2006/main" name="Pur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BC7FA268-D0E2-4CC7-98F7-2F68598FAD6A}"/>
    </a:ext>
  </a:extLst>
</a:theme>
</file>

<file path=ppt/theme/theme4.xml><?xml version="1.0" encoding="utf-8"?>
<a:theme xmlns:a="http://schemas.openxmlformats.org/drawingml/2006/main" name="Pi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74E66E6C-5685-441B-9E9E-44F284E3951C}"/>
    </a:ext>
  </a:extLst>
</a:theme>
</file>

<file path=ppt/theme/theme5.xml><?xml version="1.0" encoding="utf-8"?>
<a:theme xmlns:a="http://schemas.openxmlformats.org/drawingml/2006/main" name="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8F616424-AEE3-4322-BB69-5306A360121F}"/>
    </a:ext>
  </a:extLst>
</a:theme>
</file>

<file path=ppt/theme/theme6.xml><?xml version="1.0" encoding="utf-8"?>
<a:theme xmlns:a="http://schemas.openxmlformats.org/drawingml/2006/main" name="Yell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986CEAE7-1D30-4DA2-83F2-E8B33FB96C98}"/>
    </a:ext>
  </a:extLst>
</a:theme>
</file>

<file path=ppt/theme/theme7.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62ABA0A6-C558-4009-B629-EF03BABAB390}"/>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WWF Font" id="{0D2426C2-E632-47A8-B1C9-5C594C508631}" vid="{7E148C38-6AED-494A-B02C-989323EF5463}"/>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0E41DB082DD0B469254BC96317ABFE6" ma:contentTypeVersion="60" ma:contentTypeDescription="Create a new document." ma:contentTypeScope="" ma:versionID="fbc9537d76a9b39cb41f1326ae3c4bac">
  <xsd:schema xmlns:xsd="http://www.w3.org/2001/XMLSchema" xmlns:xs="http://www.w3.org/2001/XMLSchema" xmlns:p="http://schemas.microsoft.com/office/2006/metadata/properties" xmlns:ns2="3ea3651e-be99-4ca3-a71b-31df8e49885b" xmlns:ns3="7ee437cc-fc97-4362-a431-e749e1666c01" xmlns:ns4="04d03dc4-cc11-4188-bbc2-1006f46e3675" targetNamespace="http://schemas.microsoft.com/office/2006/metadata/properties" ma:root="true" ma:fieldsID="ebd584be989ce97c73648445250c7232" ns2:_="" ns3:_="" ns4:_="">
    <xsd:import namespace="3ea3651e-be99-4ca3-a71b-31df8e49885b"/>
    <xsd:import namespace="7ee437cc-fc97-4362-a431-e749e1666c01"/>
    <xsd:import namespace="04d03dc4-cc11-4188-bbc2-1006f46e367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2:SharingHintHash" minOccurs="0"/>
                <xsd:element ref="ns2: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3651e-be99-4ca3-a71b-31df8e49885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e437cc-fc97-4362-a431-e749e1666c0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d03dc4-cc11-4188-bbc2-1006f46e3675"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3ea3651e-be99-4ca3-a71b-31df8e49885b">5XF27W4HD5WJ-43-1076</_dlc_DocId>
    <_dlc_DocIdUrl xmlns="3ea3651e-be99-4ca3-a71b-31df8e49885b">
      <Url>https://wwf1.sharepoint.com/sites/teams/com/_layouts/15/DocIdRedir.aspx?ID=5XF27W4HD5WJ-43-1076</Url>
      <Description>5XF27W4HD5WJ-43-1076</Description>
    </_dlc_DocIdUrl>
  </documentManagement>
</p:properties>
</file>

<file path=customXml/itemProps1.xml><?xml version="1.0" encoding="utf-8"?>
<ds:datastoreItem xmlns:ds="http://schemas.openxmlformats.org/officeDocument/2006/customXml" ds:itemID="{9CE520F1-7355-4AD6-9AB3-BB6F4C79EDE8}">
  <ds:schemaRefs>
    <ds:schemaRef ds:uri="http://schemas.microsoft.com/sharepoint/v3/contenttype/forms"/>
  </ds:schemaRefs>
</ds:datastoreItem>
</file>

<file path=customXml/itemProps2.xml><?xml version="1.0" encoding="utf-8"?>
<ds:datastoreItem xmlns:ds="http://schemas.openxmlformats.org/officeDocument/2006/customXml" ds:itemID="{5E661F34-AD4F-4E2D-A365-F1C82FEB3FBA}">
  <ds:schemaRefs>
    <ds:schemaRef ds:uri="http://schemas.microsoft.com/sharepoint/events"/>
  </ds:schemaRefs>
</ds:datastoreItem>
</file>

<file path=customXml/itemProps3.xml><?xml version="1.0" encoding="utf-8"?>
<ds:datastoreItem xmlns:ds="http://schemas.openxmlformats.org/officeDocument/2006/customXml" ds:itemID="{158239E0-3305-4D0F-866C-8F08B1FEB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a3651e-be99-4ca3-a71b-31df8e49885b"/>
    <ds:schemaRef ds:uri="7ee437cc-fc97-4362-a431-e749e1666c01"/>
    <ds:schemaRef ds:uri="04d03dc4-cc11-4188-bbc2-1006f46e36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864406C-95D0-4C59-8751-68EBE022D468}">
  <ds:schemaRefs>
    <ds:schemaRef ds:uri="http://schemas.microsoft.com/office/2006/documentManagement/types"/>
    <ds:schemaRef ds:uri="http://purl.org/dc/elements/1.1/"/>
    <ds:schemaRef ds:uri="http://schemas.microsoft.com/office/infopath/2007/PartnerControls"/>
    <ds:schemaRef ds:uri="3ea3651e-be99-4ca3-a71b-31df8e49885b"/>
    <ds:schemaRef ds:uri="04d03dc4-cc11-4188-bbc2-1006f46e3675"/>
    <ds:schemaRef ds:uri="http://purl.org/dc/terms/"/>
    <ds:schemaRef ds:uri="http://schemas.openxmlformats.org/package/2006/metadata/core-properties"/>
    <ds:schemaRef ds:uri="7ee437cc-fc97-4362-a431-e749e1666c0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PodHandler</Template>
  <TotalTime>0</TotalTime>
  <Words>5882</Words>
  <Application>Microsoft Office PowerPoint</Application>
  <PresentationFormat>Grand écran</PresentationFormat>
  <Paragraphs>353</Paragraphs>
  <Slides>20</Slides>
  <Notes>20</Notes>
  <HiddenSlides>0</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20</vt:i4>
      </vt:variant>
    </vt:vector>
  </HeadingPairs>
  <TitlesOfParts>
    <vt:vector size="33" baseType="lpstr">
      <vt:lpstr>Arial</vt:lpstr>
      <vt:lpstr>Calibri</vt:lpstr>
      <vt:lpstr>Roboto Condensed</vt:lpstr>
      <vt:lpstr>Wingdings</vt:lpstr>
      <vt:lpstr>WWF</vt:lpstr>
      <vt:lpstr>Green</vt:lpstr>
      <vt:lpstr>Blue</vt:lpstr>
      <vt:lpstr>Purple</vt:lpstr>
      <vt:lpstr>Pink</vt:lpstr>
      <vt:lpstr>Orange</vt:lpstr>
      <vt:lpstr>Yellow</vt:lpstr>
      <vt:lpstr>Grey</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Olga Szczodry</dc:creator>
  <cp:lastModifiedBy>Istasse Maud</cp:lastModifiedBy>
  <cp:revision>1</cp:revision>
  <cp:lastPrinted>2019-12-02T10:16:30Z</cp:lastPrinted>
  <dcterms:created xsi:type="dcterms:W3CDTF">2018-09-05T15:09:09Z</dcterms:created>
  <dcterms:modified xsi:type="dcterms:W3CDTF">2019-12-02T17:21:51Z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0x01010000E41DB082DD0B469254BC96317ABFE6</vt:lpwstr>
  </property>
  <property fmtid="{D5CDD505-2E9C-101B-9397-08002B2CF9AE}" name="NXPowerLiteLastOptimized" pid="3">
    <vt:lpwstr>1907994</vt:lpwstr>
  </property>
  <property fmtid="{D5CDD505-2E9C-101B-9397-08002B2CF9AE}" name="NXPowerLiteSettings" pid="4">
    <vt:lpwstr>C7000400038000</vt:lpwstr>
  </property>
  <property fmtid="{D5CDD505-2E9C-101B-9397-08002B2CF9AE}" name="NXPowerLiteVersion" pid="5">
    <vt:lpwstr>S8.2.3</vt:lpwstr>
  </property>
  <property fmtid="{D5CDD505-2E9C-101B-9397-08002B2CF9AE}" name="_dlc_DocIdItemGuid" pid="6">
    <vt:lpwstr>a36bbbc6-9357-4548-9731-6355370b8a11</vt:lpwstr>
  </property>
</Properties>
</file>