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5" r:id="rId6"/>
    <p:sldId id="261" r:id="rId7"/>
    <p:sldId id="262" r:id="rId8"/>
    <p:sldId id="264" r:id="rId9"/>
    <p:sldId id="263" r:id="rId10"/>
    <p:sldId id="260" r:id="rId11"/>
    <p:sldId id="266" r:id="rId12"/>
    <p:sldId id="267" r:id="rId13"/>
    <p:sldId id="268" r:id="rId14"/>
    <p:sldId id="269" r:id="rId15"/>
    <p:sldId id="27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52"/>
    <p:restoredTop sz="94652"/>
  </p:normalViewPr>
  <p:slideViewPr>
    <p:cSldViewPr snapToGrid="0" snapToObjects="1">
      <p:cViewPr varScale="1">
        <p:scale>
          <a:sx n="58" d="100"/>
          <a:sy n="58" d="100"/>
        </p:scale>
        <p:origin x="216"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38FA03-9B74-6348-A6DA-42D19DC7D439}" type="datetimeFigureOut">
              <a:rPr lang="fr-FR" smtClean="0"/>
              <a:t>03/12/2019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F35BBB-8751-9B48-AB47-DAC2D5C5BDCE}" type="slidenum">
              <a:rPr lang="fr-FR" smtClean="0"/>
              <a:t>‹N°›</a:t>
            </a:fld>
            <a:endParaRPr lang="fr-FR"/>
          </a:p>
        </p:txBody>
      </p:sp>
    </p:spTree>
    <p:extLst>
      <p:ext uri="{BB962C8B-B14F-4D97-AF65-F5344CB8AC3E}">
        <p14:creationId xmlns:p14="http://schemas.microsoft.com/office/powerpoint/2010/main" val="2744049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DF35BBB-8751-9B48-AB47-DAC2D5C5BDCE}" type="slidenum">
              <a:rPr lang="fr-FR" smtClean="0"/>
              <a:t>4</a:t>
            </a:fld>
            <a:endParaRPr lang="fr-FR"/>
          </a:p>
        </p:txBody>
      </p:sp>
    </p:spTree>
    <p:extLst>
      <p:ext uri="{BB962C8B-B14F-4D97-AF65-F5344CB8AC3E}">
        <p14:creationId xmlns:p14="http://schemas.microsoft.com/office/powerpoint/2010/main" val="3954662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AC1350-BE6C-FB44-86E0-CF84C91994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3E744DD-DCFE-D249-87CA-69B29E4B53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8A0C440-117A-AA4D-9EFE-F258CD759A6E}"/>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96D327D8-8550-CD4B-9E0A-4C7C538A5C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A6E3E5-DBD1-CB4A-8C5D-6C7BA8AFEA31}"/>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1119982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89EEAC-F85A-1F4F-96A5-72345A18B83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03F853A-D4AD-C149-82DC-7379104B7713}"/>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4A5D13DF-B0CE-9648-9802-8D53999090DA}"/>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C01DB927-656F-C84B-9B53-30EF2F5842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D5E447-9007-944F-897D-87C84ECE1743}"/>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100020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6D7D38-B2D5-BA4C-931E-C687E1BD34B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5F0AD29-F4F1-F04E-807C-F7E987EA96CC}"/>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5926C0D-E441-3843-8668-AD226F794E8D}"/>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5B8CFA84-5B0D-324B-BA4B-E67E593768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F7953D-4CD2-C546-8B0B-CEB724767AC5}"/>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255162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24AE53-28F3-044C-B7AB-DE39294BBB8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17CAC04-1B4F-9740-ADBB-8BAE170FE2A4}"/>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8D4236B-0EAE-7047-8D65-972FA589C14D}"/>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E464E7A8-567A-C340-AB4A-95343873227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34F67E-7793-1145-B166-8E546BA7E335}"/>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405341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4B9F9F-96A4-F543-9EA4-9EC03278248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19384CF-AFEC-AB4F-8E3F-132B41A334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D8F1556-F0AC-5346-8548-5B42C2C1F6E0}"/>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186F2C46-0882-674A-B5D3-519C12771C8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6813AE-0021-AF4C-B3AE-9B3AEF53CDA4}"/>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69553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0D966-0126-A74E-8A9E-71402485BE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EFC23A-842F-B54C-A9AC-DD4FC4875F38}"/>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3CD85278-5DA5-2244-9C4A-74F8A10754BC}"/>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B2AE4D4-622D-BC46-979B-6DFE8DE18B80}"/>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6" name="Espace réservé du pied de page 5">
            <a:extLst>
              <a:ext uri="{FF2B5EF4-FFF2-40B4-BE49-F238E27FC236}">
                <a16:creationId xmlns:a16="http://schemas.microsoft.com/office/drawing/2014/main" id="{9AE731A9-E5F0-EA44-B484-3F549D69B6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CEB8F1-56C8-0D4C-92ED-254558965E06}"/>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159489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0BC1C7-B710-5E44-8F36-8D0B2C12642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1155706-3B80-704A-B01F-1EF0145D22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7F78A4FD-3303-3549-B64C-656657FF2C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E1A0819E-5FE4-CC48-9BC8-FFBFFEF2CD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4052E03F-3E33-574B-88BF-636736C21731}"/>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7AA3DEE1-9F8F-AF48-9B57-69BE8AB4A65C}"/>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8" name="Espace réservé du pied de page 7">
            <a:extLst>
              <a:ext uri="{FF2B5EF4-FFF2-40B4-BE49-F238E27FC236}">
                <a16:creationId xmlns:a16="http://schemas.microsoft.com/office/drawing/2014/main" id="{BE383D35-CBBB-C447-AA1B-6F388AA8B64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EB953DA-36F8-6343-9A69-CA1F16C90714}"/>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1247252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D34638-C412-F447-A331-016D99F93C3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E3B996-918F-A34A-A742-AE94D9D5670A}"/>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4" name="Espace réservé du pied de page 3">
            <a:extLst>
              <a:ext uri="{FF2B5EF4-FFF2-40B4-BE49-F238E27FC236}">
                <a16:creationId xmlns:a16="http://schemas.microsoft.com/office/drawing/2014/main" id="{893671D7-E805-BE4E-A5A8-2D369F0888B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3D47715-E259-944F-9E09-68B3B291BB3B}"/>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29988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18CAC71-2251-634D-9516-26B69E00343C}"/>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3" name="Espace réservé du pied de page 2">
            <a:extLst>
              <a:ext uri="{FF2B5EF4-FFF2-40B4-BE49-F238E27FC236}">
                <a16:creationId xmlns:a16="http://schemas.microsoft.com/office/drawing/2014/main" id="{261D0FA0-4069-3F44-AFEB-0084A1E3A3F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08EFCFE-AC8C-DF43-81FE-94C18AC51952}"/>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70362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C5DC6E-445D-5446-9731-FC713331888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058DC2B-84EE-8849-B47D-D7C763FC0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4176D0FB-AF52-9244-9F2E-E8468141B2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E6DBC7B3-F33A-AC40-8AEE-6D8EB5F48DFA}"/>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6" name="Espace réservé du pied de page 5">
            <a:extLst>
              <a:ext uri="{FF2B5EF4-FFF2-40B4-BE49-F238E27FC236}">
                <a16:creationId xmlns:a16="http://schemas.microsoft.com/office/drawing/2014/main" id="{A56DD3E4-3D9F-4E41-812A-22BCD9EB7B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99A3A9E-93E7-3442-878E-9FEACF35BA8A}"/>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390710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1A363A-9380-4C4E-BEE5-6D5D9455EE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AA90910-80DE-7545-915E-9D24B19994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A5E37D0-B3F8-454C-B5FF-2155E3F8A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9E5795CE-1E1E-5043-BEE3-0C7DFA92AC05}"/>
              </a:ext>
            </a:extLst>
          </p:cNvPr>
          <p:cNvSpPr>
            <a:spLocks noGrp="1"/>
          </p:cNvSpPr>
          <p:nvPr>
            <p:ph type="dt" sz="half" idx="10"/>
          </p:nvPr>
        </p:nvSpPr>
        <p:spPr/>
        <p:txBody>
          <a:bodyPr/>
          <a:lstStyle/>
          <a:p>
            <a:fld id="{0E6404CA-840E-5842-BC8E-9933A09C6ECD}" type="datetimeFigureOut">
              <a:rPr lang="fr-FR" smtClean="0"/>
              <a:t>03/12/2019</a:t>
            </a:fld>
            <a:endParaRPr lang="fr-FR"/>
          </a:p>
        </p:txBody>
      </p:sp>
      <p:sp>
        <p:nvSpPr>
          <p:cNvPr id="6" name="Espace réservé du pied de page 5">
            <a:extLst>
              <a:ext uri="{FF2B5EF4-FFF2-40B4-BE49-F238E27FC236}">
                <a16:creationId xmlns:a16="http://schemas.microsoft.com/office/drawing/2014/main" id="{4FC2BC12-D5F0-7E4F-8E35-7E631A2AED5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70BCE2-48A8-3547-9359-6391A41F7717}"/>
              </a:ext>
            </a:extLst>
          </p:cNvPr>
          <p:cNvSpPr>
            <a:spLocks noGrp="1"/>
          </p:cNvSpPr>
          <p:nvPr>
            <p:ph type="sldNum" sz="quarter" idx="12"/>
          </p:nvPr>
        </p:nvSpPr>
        <p:spPr/>
        <p:txBody>
          <a:bodyPr/>
          <a:lstStyle/>
          <a:p>
            <a:fld id="{67DC32ED-D29C-364F-B85F-226D18501623}" type="slidenum">
              <a:rPr lang="fr-FR" smtClean="0"/>
              <a:t>‹N°›</a:t>
            </a:fld>
            <a:endParaRPr lang="fr-FR"/>
          </a:p>
        </p:txBody>
      </p:sp>
    </p:spTree>
    <p:extLst>
      <p:ext uri="{BB962C8B-B14F-4D97-AF65-F5344CB8AC3E}">
        <p14:creationId xmlns:p14="http://schemas.microsoft.com/office/powerpoint/2010/main" val="205187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42227E-7DFB-7E44-9471-1DE54EFBD8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78DEDE6-116F-184B-85E3-8D7A38A45B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89E1FAD-1106-5747-871C-1AA7D8E33E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404CA-840E-5842-BC8E-9933A09C6ECD}" type="datetimeFigureOut">
              <a:rPr lang="fr-FR" smtClean="0"/>
              <a:t>03/12/2019</a:t>
            </a:fld>
            <a:endParaRPr lang="fr-FR"/>
          </a:p>
        </p:txBody>
      </p:sp>
      <p:sp>
        <p:nvSpPr>
          <p:cNvPr id="5" name="Espace réservé du pied de page 4">
            <a:extLst>
              <a:ext uri="{FF2B5EF4-FFF2-40B4-BE49-F238E27FC236}">
                <a16:creationId xmlns:a16="http://schemas.microsoft.com/office/drawing/2014/main" id="{9538652F-5A54-0F47-B5C2-635090F1A9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674D2F1-045E-7F4F-82DC-C00A80BA9C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C32ED-D29C-364F-B85F-226D18501623}" type="slidenum">
              <a:rPr lang="fr-FR" smtClean="0"/>
              <a:t>‹N°›</a:t>
            </a:fld>
            <a:endParaRPr lang="fr-FR"/>
          </a:p>
        </p:txBody>
      </p:sp>
    </p:spTree>
    <p:extLst>
      <p:ext uri="{BB962C8B-B14F-4D97-AF65-F5344CB8AC3E}">
        <p14:creationId xmlns:p14="http://schemas.microsoft.com/office/powerpoint/2010/main" val="2050487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2B441-5F74-EA4C-9A59-795B0DB74D2E}"/>
              </a:ext>
            </a:extLst>
          </p:cNvPr>
          <p:cNvSpPr>
            <a:spLocks noGrp="1"/>
          </p:cNvSpPr>
          <p:nvPr>
            <p:ph type="ctrTitle"/>
          </p:nvPr>
        </p:nvSpPr>
        <p:spPr/>
        <p:txBody>
          <a:bodyPr/>
          <a:lstStyle/>
          <a:p>
            <a:r>
              <a:rPr lang="fr-FR" dirty="0" err="1"/>
              <a:t>Who</a:t>
            </a:r>
            <a:r>
              <a:rPr lang="fr-FR" dirty="0"/>
              <a:t> are the </a:t>
            </a:r>
            <a:r>
              <a:rPr lang="fr-FR" dirty="0" err="1"/>
              <a:t>owners</a:t>
            </a:r>
            <a:r>
              <a:rPr lang="fr-FR" dirty="0"/>
              <a:t> of reptiles (squamates)?</a:t>
            </a:r>
          </a:p>
        </p:txBody>
      </p:sp>
      <p:sp>
        <p:nvSpPr>
          <p:cNvPr id="3" name="Sous-titre 2">
            <a:extLst>
              <a:ext uri="{FF2B5EF4-FFF2-40B4-BE49-F238E27FC236}">
                <a16:creationId xmlns:a16="http://schemas.microsoft.com/office/drawing/2014/main" id="{A6CA4375-1EE6-314D-A2D5-7E2B215A25BE}"/>
              </a:ext>
            </a:extLst>
          </p:cNvPr>
          <p:cNvSpPr>
            <a:spLocks noGrp="1"/>
          </p:cNvSpPr>
          <p:nvPr>
            <p:ph type="subTitle" idx="1"/>
          </p:nvPr>
        </p:nvSpPr>
        <p:spPr/>
        <p:txBody>
          <a:bodyPr/>
          <a:lstStyle/>
          <a:p>
            <a:r>
              <a:rPr lang="fr-FR" dirty="0"/>
              <a:t>An </a:t>
            </a:r>
            <a:r>
              <a:rPr lang="fr-FR" dirty="0" err="1"/>
              <a:t>ethnographic</a:t>
            </a:r>
            <a:r>
              <a:rPr lang="fr-FR" dirty="0"/>
              <a:t> </a:t>
            </a:r>
            <a:r>
              <a:rPr lang="fr-FR" dirty="0" err="1"/>
              <a:t>approach</a:t>
            </a:r>
            <a:endParaRPr lang="fr-FR" dirty="0"/>
          </a:p>
          <a:p>
            <a:r>
              <a:rPr lang="fr-FR" dirty="0"/>
              <a:t>Véronique Servais </a:t>
            </a:r>
          </a:p>
          <a:p>
            <a:r>
              <a:rPr lang="fr-FR" dirty="0"/>
              <a:t>Perrine Urbain</a:t>
            </a:r>
          </a:p>
          <a:p>
            <a:endParaRPr lang="fr-FR" dirty="0"/>
          </a:p>
        </p:txBody>
      </p:sp>
      <p:pic>
        <p:nvPicPr>
          <p:cNvPr id="5" name="Image 4">
            <a:extLst>
              <a:ext uri="{FF2B5EF4-FFF2-40B4-BE49-F238E27FC236}">
                <a16:creationId xmlns:a16="http://schemas.microsoft.com/office/drawing/2014/main" id="{F1BE9687-0FF8-AE45-8324-BD6736B1E071}"/>
              </a:ext>
            </a:extLst>
          </p:cNvPr>
          <p:cNvPicPr>
            <a:picLocks noChangeAspect="1"/>
          </p:cNvPicPr>
          <p:nvPr/>
        </p:nvPicPr>
        <p:blipFill>
          <a:blip r:embed="rId2"/>
          <a:stretch>
            <a:fillRect/>
          </a:stretch>
        </p:blipFill>
        <p:spPr>
          <a:xfrm>
            <a:off x="1524000" y="5110841"/>
            <a:ext cx="3026820" cy="1469573"/>
          </a:xfrm>
          <a:prstGeom prst="rect">
            <a:avLst/>
          </a:prstGeom>
        </p:spPr>
      </p:pic>
      <p:pic>
        <p:nvPicPr>
          <p:cNvPr id="7" name="Image 6">
            <a:extLst>
              <a:ext uri="{FF2B5EF4-FFF2-40B4-BE49-F238E27FC236}">
                <a16:creationId xmlns:a16="http://schemas.microsoft.com/office/drawing/2014/main" id="{982F6969-A765-1444-8982-7147F30D15FE}"/>
              </a:ext>
            </a:extLst>
          </p:cNvPr>
          <p:cNvPicPr>
            <a:picLocks noChangeAspect="1"/>
          </p:cNvPicPr>
          <p:nvPr/>
        </p:nvPicPr>
        <p:blipFill>
          <a:blip r:embed="rId3"/>
          <a:stretch>
            <a:fillRect/>
          </a:stretch>
        </p:blipFill>
        <p:spPr>
          <a:xfrm>
            <a:off x="8774365" y="4980214"/>
            <a:ext cx="1893635" cy="1600200"/>
          </a:xfrm>
          <a:prstGeom prst="rect">
            <a:avLst/>
          </a:prstGeom>
        </p:spPr>
      </p:pic>
    </p:spTree>
    <p:extLst>
      <p:ext uri="{BB962C8B-B14F-4D97-AF65-F5344CB8AC3E}">
        <p14:creationId xmlns:p14="http://schemas.microsoft.com/office/powerpoint/2010/main" val="4070031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A7143A-90D4-0B44-9ACB-A0F053BBC6AC}"/>
              </a:ext>
            </a:extLst>
          </p:cNvPr>
          <p:cNvSpPr>
            <a:spLocks noGrp="1"/>
          </p:cNvSpPr>
          <p:nvPr>
            <p:ph idx="1"/>
          </p:nvPr>
        </p:nvSpPr>
        <p:spPr>
          <a:xfrm>
            <a:off x="838200" y="375557"/>
            <a:ext cx="10515600" cy="5801406"/>
          </a:xfrm>
        </p:spPr>
        <p:txBody>
          <a:bodyPr>
            <a:noAutofit/>
          </a:bodyPr>
          <a:lstStyle/>
          <a:p>
            <a:r>
              <a:rPr lang="en-GB" sz="2200" dirty="0"/>
              <a:t>Bastien, one corn snake (</a:t>
            </a:r>
            <a:r>
              <a:rPr lang="en-GB" sz="2200" i="1" dirty="0" err="1"/>
              <a:t>Patherophis</a:t>
            </a:r>
            <a:r>
              <a:rPr lang="en-GB" sz="2200" i="1" dirty="0"/>
              <a:t> </a:t>
            </a:r>
            <a:r>
              <a:rPr lang="en-GB" sz="2200" i="1" dirty="0" err="1"/>
              <a:t>guttatus</a:t>
            </a:r>
            <a:r>
              <a:rPr lang="en-GB" sz="2200" dirty="0"/>
              <a:t>)</a:t>
            </a:r>
          </a:p>
          <a:p>
            <a:r>
              <a:rPr lang="en-GB" sz="2200" dirty="0"/>
              <a:t>Philippe, one corn snake (</a:t>
            </a:r>
            <a:r>
              <a:rPr lang="en-GB" sz="2200" i="1" dirty="0" err="1"/>
              <a:t>Pantherophis</a:t>
            </a:r>
            <a:r>
              <a:rPr lang="en-GB" sz="2200" i="1" dirty="0"/>
              <a:t> </a:t>
            </a:r>
            <a:r>
              <a:rPr lang="en-GB" sz="2200" i="1" dirty="0" err="1"/>
              <a:t>guttatus</a:t>
            </a:r>
            <a:r>
              <a:rPr lang="en-GB" sz="2200" dirty="0"/>
              <a:t>)</a:t>
            </a:r>
          </a:p>
          <a:p>
            <a:r>
              <a:rPr lang="en-GB" sz="2200" dirty="0"/>
              <a:t>Sylvie : one ball python (</a:t>
            </a:r>
            <a:r>
              <a:rPr lang="en-GB" sz="2200" i="1" dirty="0"/>
              <a:t>Python </a:t>
            </a:r>
            <a:r>
              <a:rPr lang="en-GB" sz="2200" i="1" dirty="0" err="1"/>
              <a:t>regius</a:t>
            </a:r>
            <a:r>
              <a:rPr lang="en-GB" sz="2200" dirty="0"/>
              <a:t>)</a:t>
            </a:r>
          </a:p>
          <a:p>
            <a:r>
              <a:rPr lang="en-GB" sz="2200" dirty="0"/>
              <a:t>Julien: one ball python (</a:t>
            </a:r>
            <a:r>
              <a:rPr lang="en-GB" sz="2200" i="1" dirty="0"/>
              <a:t>Python </a:t>
            </a:r>
            <a:r>
              <a:rPr lang="en-GB" sz="2200" i="1" dirty="0" err="1"/>
              <a:t>regius</a:t>
            </a:r>
            <a:r>
              <a:rPr lang="en-GB" sz="2200" dirty="0"/>
              <a:t>), one boa constrictor (</a:t>
            </a:r>
            <a:r>
              <a:rPr lang="en-GB" sz="2200" i="1" dirty="0"/>
              <a:t>Boa constrictor</a:t>
            </a:r>
            <a:r>
              <a:rPr lang="en-GB" sz="2200" dirty="0"/>
              <a:t>) and two common leopard geckos (</a:t>
            </a:r>
            <a:r>
              <a:rPr lang="en-GB" sz="2200" i="1" dirty="0" err="1"/>
              <a:t>Eublepharis</a:t>
            </a:r>
            <a:r>
              <a:rPr lang="en-GB" sz="2200" i="1" dirty="0"/>
              <a:t> </a:t>
            </a:r>
            <a:r>
              <a:rPr lang="en-GB" sz="2200" i="1" dirty="0" err="1"/>
              <a:t>macularius</a:t>
            </a:r>
            <a:r>
              <a:rPr lang="en-GB" sz="2200" dirty="0"/>
              <a:t>)</a:t>
            </a:r>
          </a:p>
          <a:p>
            <a:r>
              <a:rPr lang="en-GB" sz="2200" dirty="0"/>
              <a:t>Rémy : four boas constrictor (</a:t>
            </a:r>
            <a:r>
              <a:rPr lang="en-GB" sz="2200" i="1" dirty="0"/>
              <a:t>Boa constrictor</a:t>
            </a:r>
            <a:r>
              <a:rPr lang="en-GB" sz="2200" dirty="0"/>
              <a:t>)</a:t>
            </a:r>
          </a:p>
          <a:p>
            <a:r>
              <a:rPr lang="en-GB" sz="2200" dirty="0"/>
              <a:t>Kilian : three boas constrictor (</a:t>
            </a:r>
            <a:r>
              <a:rPr lang="en-GB" sz="2200" i="1" dirty="0"/>
              <a:t>Boa constrictor</a:t>
            </a:r>
            <a:r>
              <a:rPr lang="en-GB" sz="2200" dirty="0"/>
              <a:t>)</a:t>
            </a:r>
          </a:p>
          <a:p>
            <a:r>
              <a:rPr lang="en-GB" sz="2200" dirty="0"/>
              <a:t>Ron: one common leopard gecko (</a:t>
            </a:r>
            <a:r>
              <a:rPr lang="en-GB" sz="2200" i="1" dirty="0" err="1"/>
              <a:t>Eublepharis</a:t>
            </a:r>
            <a:r>
              <a:rPr lang="en-GB" sz="2200" i="1" dirty="0"/>
              <a:t> </a:t>
            </a:r>
            <a:r>
              <a:rPr lang="en-GB" sz="2200" i="1" dirty="0" err="1"/>
              <a:t>macularius</a:t>
            </a:r>
            <a:r>
              <a:rPr lang="en-GB" sz="2200" dirty="0"/>
              <a:t>)</a:t>
            </a:r>
          </a:p>
          <a:p>
            <a:r>
              <a:rPr lang="en-GB" sz="2200" dirty="0"/>
              <a:t>Sophia : one Central bearded dragon (</a:t>
            </a:r>
            <a:r>
              <a:rPr lang="en-GB" sz="2200" i="1" dirty="0"/>
              <a:t>Pogona </a:t>
            </a:r>
            <a:r>
              <a:rPr lang="en-GB" sz="2200" i="1" dirty="0" err="1"/>
              <a:t>vitticeps</a:t>
            </a:r>
            <a:r>
              <a:rPr lang="en-GB" sz="2200" dirty="0"/>
              <a:t>)</a:t>
            </a:r>
          </a:p>
          <a:p>
            <a:r>
              <a:rPr lang="en-GB" sz="2200" dirty="0"/>
              <a:t>Yves: two Central bearded dragons (</a:t>
            </a:r>
            <a:r>
              <a:rPr lang="en-GB" sz="2200" i="1" dirty="0" err="1"/>
              <a:t>Pognona</a:t>
            </a:r>
            <a:r>
              <a:rPr lang="en-GB" sz="2200" i="1" dirty="0"/>
              <a:t> </a:t>
            </a:r>
            <a:r>
              <a:rPr lang="en-GB" sz="2200" i="1" dirty="0" err="1"/>
              <a:t>vitticeps</a:t>
            </a:r>
            <a:r>
              <a:rPr lang="en-GB" sz="2200" dirty="0"/>
              <a:t>)</a:t>
            </a:r>
          </a:p>
          <a:p>
            <a:r>
              <a:rPr lang="en-GB" sz="2200" dirty="0"/>
              <a:t>Gabriel : several albinos ball pythons (</a:t>
            </a:r>
            <a:r>
              <a:rPr lang="en-GB" sz="2200" i="1" dirty="0"/>
              <a:t>Python </a:t>
            </a:r>
            <a:r>
              <a:rPr lang="en-GB" sz="2200" i="1" dirty="0" err="1"/>
              <a:t>regius</a:t>
            </a:r>
            <a:r>
              <a:rPr lang="en-GB" sz="2200" dirty="0"/>
              <a:t>), Emerald tree boas (</a:t>
            </a:r>
            <a:r>
              <a:rPr lang="en-GB" sz="2200" i="1" dirty="0"/>
              <a:t>Morelia </a:t>
            </a:r>
            <a:r>
              <a:rPr lang="en-GB" sz="2200" i="1" dirty="0" err="1"/>
              <a:t>viridis</a:t>
            </a:r>
            <a:r>
              <a:rPr lang="en-GB" sz="2200" dirty="0"/>
              <a:t>), Kenyan Sand Boa (</a:t>
            </a:r>
            <a:r>
              <a:rPr lang="en-GB" sz="2200" i="1" dirty="0" err="1"/>
              <a:t>Eryx</a:t>
            </a:r>
            <a:r>
              <a:rPr lang="en-GB" sz="2200" i="1" dirty="0"/>
              <a:t> </a:t>
            </a:r>
            <a:r>
              <a:rPr lang="en-GB" sz="2200" i="1" dirty="0" err="1"/>
              <a:t>colubrinus</a:t>
            </a:r>
            <a:r>
              <a:rPr lang="en-GB" sz="2200" dirty="0"/>
              <a:t>), crested geckos (</a:t>
            </a:r>
            <a:r>
              <a:rPr lang="en-GB" sz="2200" i="1" dirty="0" err="1"/>
              <a:t>Correlophus</a:t>
            </a:r>
            <a:r>
              <a:rPr lang="en-GB" sz="2200" i="1" dirty="0"/>
              <a:t> </a:t>
            </a:r>
            <a:r>
              <a:rPr lang="en-GB" sz="2200" i="1" dirty="0" err="1"/>
              <a:t>ciliatus</a:t>
            </a:r>
            <a:r>
              <a:rPr lang="en-GB" sz="2200" dirty="0"/>
              <a:t>), common leopard geckos (</a:t>
            </a:r>
            <a:r>
              <a:rPr lang="en-GB" sz="2200" i="1" dirty="0" err="1"/>
              <a:t>Eublepharis</a:t>
            </a:r>
            <a:r>
              <a:rPr lang="en-GB" sz="2200" i="1" dirty="0"/>
              <a:t> </a:t>
            </a:r>
            <a:r>
              <a:rPr lang="en-GB" sz="2200" i="1" dirty="0" err="1"/>
              <a:t>macularius</a:t>
            </a:r>
            <a:r>
              <a:rPr lang="en-GB" sz="2200" dirty="0"/>
              <a:t>), New Caledonian bumpy gecko, (</a:t>
            </a:r>
            <a:r>
              <a:rPr lang="en-GB" sz="2200" i="1" dirty="0" err="1"/>
              <a:t>Rhacodactylus</a:t>
            </a:r>
            <a:r>
              <a:rPr lang="en-GB" sz="2200" i="1" dirty="0"/>
              <a:t> </a:t>
            </a:r>
            <a:r>
              <a:rPr lang="en-GB" sz="2200" i="1" dirty="0" err="1"/>
              <a:t>auriculatus</a:t>
            </a:r>
            <a:r>
              <a:rPr lang="en-GB" sz="2200" dirty="0"/>
              <a:t>) and several chameleons (</a:t>
            </a:r>
            <a:r>
              <a:rPr lang="en-GB" sz="2200" dirty="0" err="1"/>
              <a:t>Trioceros</a:t>
            </a:r>
            <a:r>
              <a:rPr lang="en-GB" sz="2200" dirty="0"/>
              <a:t> type) for reproduction. In the past he owned much more reptiles.</a:t>
            </a:r>
          </a:p>
        </p:txBody>
      </p:sp>
    </p:spTree>
    <p:extLst>
      <p:ext uri="{BB962C8B-B14F-4D97-AF65-F5344CB8AC3E}">
        <p14:creationId xmlns:p14="http://schemas.microsoft.com/office/powerpoint/2010/main" val="3472182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CA1DDF-58DE-1F47-ADEE-8C4F25312D4D}"/>
              </a:ext>
            </a:extLst>
          </p:cNvPr>
          <p:cNvSpPr>
            <a:spLocks noGrp="1"/>
          </p:cNvSpPr>
          <p:nvPr>
            <p:ph type="title"/>
          </p:nvPr>
        </p:nvSpPr>
        <p:spPr/>
        <p:txBody>
          <a:bodyPr/>
          <a:lstStyle/>
          <a:p>
            <a:r>
              <a:rPr lang="fr-FR" dirty="0"/>
              <a:t>How </a:t>
            </a:r>
            <a:r>
              <a:rPr lang="fr-FR" dirty="0" err="1"/>
              <a:t>did</a:t>
            </a:r>
            <a:r>
              <a:rPr lang="fr-FR" dirty="0"/>
              <a:t> </a:t>
            </a:r>
            <a:r>
              <a:rPr lang="fr-FR" dirty="0" err="1"/>
              <a:t>they</a:t>
            </a:r>
            <a:r>
              <a:rPr lang="fr-FR" dirty="0"/>
              <a:t> </a:t>
            </a:r>
            <a:r>
              <a:rPr lang="fr-FR" dirty="0" err="1"/>
              <a:t>acquire</a:t>
            </a:r>
            <a:r>
              <a:rPr lang="fr-FR" dirty="0"/>
              <a:t> </a:t>
            </a:r>
            <a:r>
              <a:rPr lang="fr-FR" dirty="0" err="1"/>
              <a:t>them</a:t>
            </a:r>
            <a:r>
              <a:rPr lang="fr-FR" dirty="0"/>
              <a:t>?</a:t>
            </a:r>
          </a:p>
        </p:txBody>
      </p:sp>
      <p:sp>
        <p:nvSpPr>
          <p:cNvPr id="3" name="Espace réservé du contenu 2">
            <a:extLst>
              <a:ext uri="{FF2B5EF4-FFF2-40B4-BE49-F238E27FC236}">
                <a16:creationId xmlns:a16="http://schemas.microsoft.com/office/drawing/2014/main" id="{41371399-F9E2-124B-9313-B5713C0872CD}"/>
              </a:ext>
            </a:extLst>
          </p:cNvPr>
          <p:cNvSpPr>
            <a:spLocks noGrp="1"/>
          </p:cNvSpPr>
          <p:nvPr>
            <p:ph idx="1"/>
          </p:nvPr>
        </p:nvSpPr>
        <p:spPr/>
        <p:txBody>
          <a:bodyPr/>
          <a:lstStyle/>
          <a:p>
            <a:r>
              <a:rPr lang="en-GB" dirty="0"/>
              <a:t>For the two women, it wasn’t premeditated  : they « fell in love » with an animal that was about to be abandoned and in need of care, and they adopted her</a:t>
            </a:r>
          </a:p>
          <a:p>
            <a:r>
              <a:rPr lang="en-GB" dirty="0"/>
              <a:t>The others wanted a this kind of animals. They were passionate about snakes or lizards since their childhood, or fascinated, or interested in these animals</a:t>
            </a:r>
          </a:p>
          <a:p>
            <a:r>
              <a:rPr lang="en-GB" dirty="0"/>
              <a:t>They all took a time for reflexion and taking information before buying the animal. “It is necessary to be well informed about these animals, you cannot just buy it”</a:t>
            </a:r>
          </a:p>
        </p:txBody>
      </p:sp>
    </p:spTree>
    <p:extLst>
      <p:ext uri="{BB962C8B-B14F-4D97-AF65-F5344CB8AC3E}">
        <p14:creationId xmlns:p14="http://schemas.microsoft.com/office/powerpoint/2010/main" val="1910311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D6EB87-6CA7-3447-80EA-DAD832713C84}"/>
              </a:ext>
            </a:extLst>
          </p:cNvPr>
          <p:cNvSpPr>
            <a:spLocks noGrp="1"/>
          </p:cNvSpPr>
          <p:nvPr>
            <p:ph type="title"/>
          </p:nvPr>
        </p:nvSpPr>
        <p:spPr/>
        <p:txBody>
          <a:bodyPr/>
          <a:lstStyle/>
          <a:p>
            <a:r>
              <a:rPr lang="fr-FR" dirty="0"/>
              <a:t>The motivations</a:t>
            </a:r>
          </a:p>
        </p:txBody>
      </p:sp>
      <p:sp>
        <p:nvSpPr>
          <p:cNvPr id="3" name="Espace réservé du contenu 2">
            <a:extLst>
              <a:ext uri="{FF2B5EF4-FFF2-40B4-BE49-F238E27FC236}">
                <a16:creationId xmlns:a16="http://schemas.microsoft.com/office/drawing/2014/main" id="{5884676F-E5EF-6C4F-8172-6FA1601A243E}"/>
              </a:ext>
            </a:extLst>
          </p:cNvPr>
          <p:cNvSpPr>
            <a:spLocks noGrp="1"/>
          </p:cNvSpPr>
          <p:nvPr>
            <p:ph idx="1"/>
          </p:nvPr>
        </p:nvSpPr>
        <p:spPr/>
        <p:txBody>
          <a:bodyPr>
            <a:normAutofit fontScale="92500" lnSpcReduction="10000"/>
          </a:bodyPr>
          <a:lstStyle/>
          <a:p>
            <a:r>
              <a:rPr lang="en-GB" dirty="0"/>
              <a:t>Aesthetic (colours, patterns…)</a:t>
            </a:r>
          </a:p>
          <a:p>
            <a:r>
              <a:rPr lang="en-GB" dirty="0"/>
              <a:t>Physical contact, being with </a:t>
            </a:r>
          </a:p>
          <a:p>
            <a:r>
              <a:rPr lang="en-GB" dirty="0"/>
              <a:t>Exoticism</a:t>
            </a:r>
          </a:p>
          <a:p>
            <a:r>
              <a:rPr lang="en-GB" dirty="0"/>
              <a:t>Interest in behaviour</a:t>
            </a:r>
          </a:p>
          <a:p>
            <a:r>
              <a:rPr lang="en-GB" dirty="0"/>
              <a:t>Feeling of admiration, fascination for the beauty or strength of the snake</a:t>
            </a:r>
          </a:p>
          <a:p>
            <a:r>
              <a:rPr lang="en-GB" dirty="0"/>
              <a:t>Being different</a:t>
            </a:r>
          </a:p>
          <a:p>
            <a:endParaRPr lang="en-GB" dirty="0"/>
          </a:p>
          <a:p>
            <a:r>
              <a:rPr lang="en-GB" dirty="0"/>
              <a:t>Except for Gabriel, who is doing reproduction, none of the snake owners has declared his/her animal to the local administration. Because they fear denunciation, they don’t post pictures of their animal on social networks</a:t>
            </a:r>
          </a:p>
        </p:txBody>
      </p:sp>
    </p:spTree>
    <p:extLst>
      <p:ext uri="{BB962C8B-B14F-4D97-AF65-F5344CB8AC3E}">
        <p14:creationId xmlns:p14="http://schemas.microsoft.com/office/powerpoint/2010/main" val="3889408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2D878F-AF41-EE4D-B794-A10F4C76834F}"/>
              </a:ext>
            </a:extLst>
          </p:cNvPr>
          <p:cNvSpPr>
            <a:spLocks noGrp="1"/>
          </p:cNvSpPr>
          <p:nvPr>
            <p:ph type="title"/>
          </p:nvPr>
        </p:nvSpPr>
        <p:spPr/>
        <p:txBody>
          <a:bodyPr/>
          <a:lstStyle/>
          <a:p>
            <a:r>
              <a:rPr lang="fr-FR" dirty="0"/>
              <a:t>« </a:t>
            </a:r>
            <a:r>
              <a:rPr lang="fr-FR" dirty="0" err="1"/>
              <a:t>We’re</a:t>
            </a:r>
            <a:r>
              <a:rPr lang="fr-FR" dirty="0"/>
              <a:t> not </a:t>
            </a:r>
            <a:r>
              <a:rPr lang="fr-FR" dirty="0" err="1"/>
              <a:t>marginals</a:t>
            </a:r>
            <a:r>
              <a:rPr lang="fr-FR" dirty="0"/>
              <a:t> » ! </a:t>
            </a:r>
          </a:p>
        </p:txBody>
      </p:sp>
      <p:sp>
        <p:nvSpPr>
          <p:cNvPr id="3" name="Espace réservé du contenu 2">
            <a:extLst>
              <a:ext uri="{FF2B5EF4-FFF2-40B4-BE49-F238E27FC236}">
                <a16:creationId xmlns:a16="http://schemas.microsoft.com/office/drawing/2014/main" id="{03DCEFA2-57ED-F943-B8FF-A1B28386568C}"/>
              </a:ext>
            </a:extLst>
          </p:cNvPr>
          <p:cNvSpPr>
            <a:spLocks noGrp="1"/>
          </p:cNvSpPr>
          <p:nvPr>
            <p:ph idx="1"/>
          </p:nvPr>
        </p:nvSpPr>
        <p:spPr/>
        <p:txBody>
          <a:bodyPr>
            <a:normAutofit/>
          </a:bodyPr>
          <a:lstStyle/>
          <a:p>
            <a:r>
              <a:rPr lang="en-GB" dirty="0"/>
              <a:t>They don’t recognize them in the stereotype of the snake or exotic pet owner</a:t>
            </a:r>
          </a:p>
          <a:p>
            <a:r>
              <a:rPr lang="en-GB" dirty="0"/>
              <a:t>They know that if they say that they have a snake or dragon at home, they’ll be stigmatized as « bizarre » or « asocial » person</a:t>
            </a:r>
          </a:p>
          <a:p>
            <a:r>
              <a:rPr lang="en-GB" dirty="0"/>
              <a:t>They are proud to have knowledge about their animals and they like to share it with other people. They read a lot about their animals.</a:t>
            </a:r>
          </a:p>
          <a:p>
            <a:r>
              <a:rPr lang="en-GB" dirty="0"/>
              <a:t>….	 we are not wealthy. </a:t>
            </a:r>
          </a:p>
          <a:p>
            <a:r>
              <a:rPr lang="en-GB" dirty="0"/>
              <a:t>….      we are different from people who just want to have a snake as an accessory</a:t>
            </a:r>
          </a:p>
        </p:txBody>
      </p:sp>
    </p:spTree>
    <p:extLst>
      <p:ext uri="{BB962C8B-B14F-4D97-AF65-F5344CB8AC3E}">
        <p14:creationId xmlns:p14="http://schemas.microsoft.com/office/powerpoint/2010/main" val="3329960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CF0FA-421B-DF48-8B4D-C5FEDAFB0DDC}"/>
              </a:ext>
            </a:extLst>
          </p:cNvPr>
          <p:cNvSpPr>
            <a:spLocks noGrp="1"/>
          </p:cNvSpPr>
          <p:nvPr>
            <p:ph type="title"/>
          </p:nvPr>
        </p:nvSpPr>
        <p:spPr/>
        <p:txBody>
          <a:bodyPr/>
          <a:lstStyle/>
          <a:p>
            <a:r>
              <a:rPr lang="fr-FR" dirty="0"/>
              <a:t>How the squamates are </a:t>
            </a:r>
            <a:r>
              <a:rPr lang="fr-FR" dirty="0" err="1"/>
              <a:t>perceived</a:t>
            </a:r>
            <a:endParaRPr lang="fr-FR" dirty="0"/>
          </a:p>
        </p:txBody>
      </p:sp>
      <p:sp>
        <p:nvSpPr>
          <p:cNvPr id="3" name="Espace réservé du contenu 2">
            <a:extLst>
              <a:ext uri="{FF2B5EF4-FFF2-40B4-BE49-F238E27FC236}">
                <a16:creationId xmlns:a16="http://schemas.microsoft.com/office/drawing/2014/main" id="{3B7C998C-EEF5-6C4B-8D90-7FE951F0EA54}"/>
              </a:ext>
            </a:extLst>
          </p:cNvPr>
          <p:cNvSpPr>
            <a:spLocks noGrp="1"/>
          </p:cNvSpPr>
          <p:nvPr>
            <p:ph idx="1"/>
          </p:nvPr>
        </p:nvSpPr>
        <p:spPr/>
        <p:txBody>
          <a:bodyPr/>
          <a:lstStyle/>
          <a:p>
            <a:r>
              <a:rPr lang="en-GB" dirty="0"/>
              <a:t>Robust (easy to care for) and fragile (dependents)</a:t>
            </a:r>
          </a:p>
          <a:p>
            <a:r>
              <a:rPr lang="en-GB" dirty="0"/>
              <a:t>Both an object (ownership, financial value, collectable item, they don’t care about you, they are very simple minded) and a person (with a name, personality, sensitive being)</a:t>
            </a:r>
          </a:p>
          <a:p>
            <a:r>
              <a:rPr lang="en-GB" dirty="0"/>
              <a:t>Wild : physical risk, predator instinct, and docile : easy to handle, not too nervous</a:t>
            </a:r>
          </a:p>
          <a:p>
            <a:pPr lvl="1"/>
            <a:r>
              <a:rPr lang="en-GB" dirty="0"/>
              <a:t>Most owners like to look at their animals when they capture a prey and eat it.  During this moment, pets become wild. </a:t>
            </a:r>
          </a:p>
          <a:p>
            <a:endParaRPr lang="fr-FR" dirty="0"/>
          </a:p>
          <a:p>
            <a:endParaRPr lang="fr-FR" dirty="0"/>
          </a:p>
        </p:txBody>
      </p:sp>
    </p:spTree>
    <p:extLst>
      <p:ext uri="{BB962C8B-B14F-4D97-AF65-F5344CB8AC3E}">
        <p14:creationId xmlns:p14="http://schemas.microsoft.com/office/powerpoint/2010/main" val="1869281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E908F3-236A-0749-A7E2-6CED084C25D0}"/>
              </a:ext>
            </a:extLst>
          </p:cNvPr>
          <p:cNvSpPr>
            <a:spLocks noGrp="1"/>
          </p:cNvSpPr>
          <p:nvPr>
            <p:ph type="title"/>
          </p:nvPr>
        </p:nvSpPr>
        <p:spPr/>
        <p:txBody>
          <a:bodyPr/>
          <a:lstStyle/>
          <a:p>
            <a:r>
              <a:rPr lang="fr-FR" dirty="0"/>
              <a:t>Conclusions</a:t>
            </a:r>
          </a:p>
        </p:txBody>
      </p:sp>
      <p:sp>
        <p:nvSpPr>
          <p:cNvPr id="3" name="Espace réservé du contenu 2">
            <a:extLst>
              <a:ext uri="{FF2B5EF4-FFF2-40B4-BE49-F238E27FC236}">
                <a16:creationId xmlns:a16="http://schemas.microsoft.com/office/drawing/2014/main" id="{F59536E6-1276-964D-9699-EA1E6505D490}"/>
              </a:ext>
            </a:extLst>
          </p:cNvPr>
          <p:cNvSpPr>
            <a:spLocks noGrp="1"/>
          </p:cNvSpPr>
          <p:nvPr>
            <p:ph idx="1"/>
          </p:nvPr>
        </p:nvSpPr>
        <p:spPr/>
        <p:txBody>
          <a:bodyPr>
            <a:normAutofit lnSpcReduction="10000"/>
          </a:bodyPr>
          <a:lstStyle/>
          <a:p>
            <a:r>
              <a:rPr lang="en-GB" dirty="0"/>
              <a:t>Far from stereotypes : owners that are </a:t>
            </a:r>
            <a:r>
              <a:rPr lang="en-GB" i="1" dirty="0"/>
              <a:t>interested</a:t>
            </a:r>
            <a:r>
              <a:rPr lang="en-GB" dirty="0"/>
              <a:t> by their animals</a:t>
            </a:r>
          </a:p>
          <a:p>
            <a:r>
              <a:rPr lang="en-GB" dirty="0"/>
              <a:t>No social exclusion</a:t>
            </a:r>
          </a:p>
          <a:p>
            <a:r>
              <a:rPr lang="en-GB" dirty="0"/>
              <a:t>Animals are legally acquired ; they come from pet shops ore private owners who reproduce their animals ; but with the exception of Gabriel, none of them declared the animal to the administration</a:t>
            </a:r>
          </a:p>
          <a:p>
            <a:r>
              <a:rPr lang="en-GB" dirty="0"/>
              <a:t>No specific personality</a:t>
            </a:r>
          </a:p>
          <a:p>
            <a:r>
              <a:rPr lang="en-GB" dirty="0"/>
              <a:t>But different from dog or cat owner (I’m not a cat owner, this is really different”) </a:t>
            </a:r>
          </a:p>
          <a:p>
            <a:r>
              <a:rPr lang="en-GB" dirty="0"/>
              <a:t>Animals that are appreciated for their beauty, wilderness, docility, strength, that are both objects </a:t>
            </a:r>
            <a:r>
              <a:rPr lang="en-GB"/>
              <a:t>and persons</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5913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F2DE2-BC21-D543-AB7C-B9D9B04F3203}"/>
              </a:ext>
            </a:extLst>
          </p:cNvPr>
          <p:cNvSpPr>
            <a:spLocks noGrp="1"/>
          </p:cNvSpPr>
          <p:nvPr>
            <p:ph type="title"/>
          </p:nvPr>
        </p:nvSpPr>
        <p:spPr/>
        <p:txBody>
          <a:bodyPr/>
          <a:lstStyle/>
          <a:p>
            <a:r>
              <a:rPr lang="en-GB" dirty="0"/>
              <a:t> What is an ethnographic approach ?</a:t>
            </a:r>
          </a:p>
        </p:txBody>
      </p:sp>
      <p:sp>
        <p:nvSpPr>
          <p:cNvPr id="3" name="Espace réservé du contenu 2">
            <a:extLst>
              <a:ext uri="{FF2B5EF4-FFF2-40B4-BE49-F238E27FC236}">
                <a16:creationId xmlns:a16="http://schemas.microsoft.com/office/drawing/2014/main" id="{8D42592B-BFDB-5F4E-9E06-E9A16F02F951}"/>
              </a:ext>
            </a:extLst>
          </p:cNvPr>
          <p:cNvSpPr>
            <a:spLocks noGrp="1"/>
          </p:cNvSpPr>
          <p:nvPr>
            <p:ph idx="1"/>
          </p:nvPr>
        </p:nvSpPr>
        <p:spPr/>
        <p:txBody>
          <a:bodyPr>
            <a:normAutofit fontScale="85000" lnSpcReduction="20000"/>
          </a:bodyPr>
          <a:lstStyle/>
          <a:p>
            <a:pPr marL="0" indent="0" algn="ctr">
              <a:buNone/>
            </a:pPr>
            <a:r>
              <a:rPr lang="en-GB" dirty="0"/>
              <a:t>Descriptive </a:t>
            </a:r>
            <a:r>
              <a:rPr lang="en-GB" i="1" dirty="0"/>
              <a:t>vs</a:t>
            </a:r>
            <a:r>
              <a:rPr lang="en-GB" dirty="0"/>
              <a:t> explanatory</a:t>
            </a:r>
          </a:p>
          <a:p>
            <a:pPr marL="0" indent="0" algn="ctr">
              <a:buNone/>
            </a:pPr>
            <a:r>
              <a:rPr lang="en-GB" dirty="0"/>
              <a:t>Qualitative </a:t>
            </a:r>
            <a:r>
              <a:rPr lang="en-GB" i="1" dirty="0"/>
              <a:t>vs</a:t>
            </a:r>
            <a:r>
              <a:rPr lang="en-GB" dirty="0"/>
              <a:t> quantitative</a:t>
            </a:r>
          </a:p>
          <a:p>
            <a:pPr marL="0" indent="0" algn="ctr">
              <a:buNone/>
            </a:pPr>
            <a:r>
              <a:rPr lang="en-GB" dirty="0"/>
              <a:t>Comprehensive </a:t>
            </a:r>
            <a:r>
              <a:rPr lang="en-GB" i="1" dirty="0"/>
              <a:t>vs</a:t>
            </a:r>
            <a:r>
              <a:rPr lang="en-GB" dirty="0"/>
              <a:t> analytical</a:t>
            </a:r>
          </a:p>
          <a:p>
            <a:pPr marL="0" indent="0" algn="ctr">
              <a:buNone/>
            </a:pPr>
            <a:r>
              <a:rPr lang="en-GB" dirty="0"/>
              <a:t>Inductive </a:t>
            </a:r>
            <a:r>
              <a:rPr lang="en-GB" i="1" dirty="0"/>
              <a:t>vs</a:t>
            </a:r>
            <a:r>
              <a:rPr lang="en-GB" dirty="0"/>
              <a:t> deductive</a:t>
            </a:r>
          </a:p>
          <a:p>
            <a:endParaRPr lang="en-GB" dirty="0"/>
          </a:p>
          <a:p>
            <a:pPr marL="0" indent="0" algn="ctr">
              <a:buNone/>
            </a:pPr>
            <a:r>
              <a:rPr lang="en-GB" dirty="0"/>
              <a:t>Advantages : to come close to the people, their way of life, their perceptions and ways of thinking </a:t>
            </a:r>
          </a:p>
          <a:p>
            <a:pPr marL="0" indent="0" algn="ctr">
              <a:buNone/>
            </a:pPr>
            <a:r>
              <a:rPr lang="en-GB" dirty="0"/>
              <a:t>Because of the trust that is gradually developed it is possible to access information that would otherwise be undisclosed</a:t>
            </a:r>
          </a:p>
          <a:p>
            <a:pPr marL="0" indent="0" algn="ctr">
              <a:buNone/>
            </a:pPr>
            <a:endParaRPr lang="en-GB" dirty="0"/>
          </a:p>
          <a:p>
            <a:pPr marL="0" indent="0" algn="ctr">
              <a:buNone/>
            </a:pPr>
            <a:r>
              <a:rPr lang="en-GB" dirty="0"/>
              <a:t>Disadvantages : it does not give statistically representative information because it can only be carried out with a small community</a:t>
            </a:r>
          </a:p>
        </p:txBody>
      </p:sp>
    </p:spTree>
    <p:extLst>
      <p:ext uri="{BB962C8B-B14F-4D97-AF65-F5344CB8AC3E}">
        <p14:creationId xmlns:p14="http://schemas.microsoft.com/office/powerpoint/2010/main" val="3878881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C94E0-73FD-EF4C-B5C2-1644F86ADEB5}"/>
              </a:ext>
            </a:extLst>
          </p:cNvPr>
          <p:cNvSpPr>
            <a:spLocks noGrp="1"/>
          </p:cNvSpPr>
          <p:nvPr>
            <p:ph type="title"/>
          </p:nvPr>
        </p:nvSpPr>
        <p:spPr/>
        <p:txBody>
          <a:bodyPr/>
          <a:lstStyle/>
          <a:p>
            <a:r>
              <a:rPr lang="fr-FR" dirty="0"/>
              <a:t>« Good descriptions »</a:t>
            </a:r>
          </a:p>
        </p:txBody>
      </p:sp>
      <p:sp>
        <p:nvSpPr>
          <p:cNvPr id="3" name="Espace réservé du contenu 2">
            <a:extLst>
              <a:ext uri="{FF2B5EF4-FFF2-40B4-BE49-F238E27FC236}">
                <a16:creationId xmlns:a16="http://schemas.microsoft.com/office/drawing/2014/main" id="{525524DE-BD69-4F41-9145-02894BE02284}"/>
              </a:ext>
            </a:extLst>
          </p:cNvPr>
          <p:cNvSpPr>
            <a:spLocks noGrp="1"/>
          </p:cNvSpPr>
          <p:nvPr>
            <p:ph idx="1"/>
          </p:nvPr>
        </p:nvSpPr>
        <p:spPr/>
        <p:txBody>
          <a:bodyPr>
            <a:normAutofit lnSpcReduction="10000"/>
          </a:bodyPr>
          <a:lstStyle/>
          <a:p>
            <a:r>
              <a:rPr lang="en-GB" dirty="0"/>
              <a:t>A important point : to provide </a:t>
            </a:r>
            <a:r>
              <a:rPr lang="en-GB" i="1" dirty="0"/>
              <a:t>good descriptions </a:t>
            </a:r>
            <a:r>
              <a:rPr lang="en-GB" dirty="0"/>
              <a:t>of the people we are working with</a:t>
            </a:r>
          </a:p>
          <a:p>
            <a:r>
              <a:rPr lang="en-GB" dirty="0"/>
              <a:t>To take care of their words, and give accounts in their own terms - especially when working with people who are stigmatized, deprecated or who belong to minorities. </a:t>
            </a:r>
          </a:p>
          <a:p>
            <a:r>
              <a:rPr lang="en-GB" dirty="0"/>
              <a:t>In this case, the </a:t>
            </a:r>
            <a:r>
              <a:rPr lang="en-GB" dirty="0" err="1"/>
              <a:t>reserach’s</a:t>
            </a:r>
            <a:r>
              <a:rPr lang="en-GB" dirty="0"/>
              <a:t> objective was to give the floor to the owners, to allow them to talk about ownership in their own terms (an not to study them from the outside through ready made categories)</a:t>
            </a:r>
          </a:p>
          <a:p>
            <a:r>
              <a:rPr lang="en-GB" dirty="0"/>
              <a:t>This is NOT a sociological study  : we asked no information about the sociological background of the owners. We were not interested about their « marginality » or « creepiness »</a:t>
            </a:r>
          </a:p>
        </p:txBody>
      </p:sp>
    </p:spTree>
    <p:extLst>
      <p:ext uri="{BB962C8B-B14F-4D97-AF65-F5344CB8AC3E}">
        <p14:creationId xmlns:p14="http://schemas.microsoft.com/office/powerpoint/2010/main" val="297118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097CBF-1F8D-CD45-8A6B-D5189A826931}"/>
              </a:ext>
            </a:extLst>
          </p:cNvPr>
          <p:cNvSpPr>
            <a:spLocks noGrp="1"/>
          </p:cNvSpPr>
          <p:nvPr>
            <p:ph type="title"/>
          </p:nvPr>
        </p:nvSpPr>
        <p:spPr/>
        <p:txBody>
          <a:bodyPr/>
          <a:lstStyle/>
          <a:p>
            <a:r>
              <a:rPr lang="en-GB" dirty="0"/>
              <a:t>Our main interest was the « relationship »</a:t>
            </a:r>
          </a:p>
        </p:txBody>
      </p:sp>
      <p:sp>
        <p:nvSpPr>
          <p:cNvPr id="3" name="Espace réservé du contenu 2">
            <a:extLst>
              <a:ext uri="{FF2B5EF4-FFF2-40B4-BE49-F238E27FC236}">
                <a16:creationId xmlns:a16="http://schemas.microsoft.com/office/drawing/2014/main" id="{9FC61031-6618-E94F-A0EA-334B0D605F5F}"/>
              </a:ext>
            </a:extLst>
          </p:cNvPr>
          <p:cNvSpPr>
            <a:spLocks noGrp="1"/>
          </p:cNvSpPr>
          <p:nvPr>
            <p:ph idx="1"/>
          </p:nvPr>
        </p:nvSpPr>
        <p:spPr/>
        <p:txBody>
          <a:bodyPr/>
          <a:lstStyle/>
          <a:p>
            <a:r>
              <a:rPr lang="en-GB" dirty="0"/>
              <a:t>Observations : where are kept the animals ? How are they handled ? Are they named ? What do the owners do with them ? How do they feed them ? How are they attached to them ? </a:t>
            </a:r>
          </a:p>
          <a:p>
            <a:r>
              <a:rPr lang="en-GB" dirty="0"/>
              <a:t>Semi-structure interviews : What kind of pleasure do they derive from their ownership ? What meaning do they give to the ownership of these uncommon animals ? How do they feel as owner of squamates ? How did they acquire them? </a:t>
            </a:r>
          </a:p>
          <a:p>
            <a:r>
              <a:rPr lang="en-GB" dirty="0"/>
              <a:t>Informal conversations during time spent at the home of the owners, with the animals, or buying food for the animals, or participating with (one of) them at the reptile exchange in Hamm (Germany)</a:t>
            </a:r>
          </a:p>
        </p:txBody>
      </p:sp>
    </p:spTree>
    <p:extLst>
      <p:ext uri="{BB962C8B-B14F-4D97-AF65-F5344CB8AC3E}">
        <p14:creationId xmlns:p14="http://schemas.microsoft.com/office/powerpoint/2010/main" val="404664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298E80-CFC2-DA4E-B3BA-783C5C97C62F}"/>
              </a:ext>
            </a:extLst>
          </p:cNvPr>
          <p:cNvSpPr>
            <a:spLocks noGrp="1"/>
          </p:cNvSpPr>
          <p:nvPr>
            <p:ph type="title"/>
          </p:nvPr>
        </p:nvSpPr>
        <p:spPr/>
        <p:txBody>
          <a:bodyPr/>
          <a:lstStyle/>
          <a:p>
            <a:r>
              <a:rPr lang="fr-FR" dirty="0" err="1"/>
              <a:t>Some</a:t>
            </a:r>
            <a:r>
              <a:rPr lang="fr-FR" dirty="0"/>
              <a:t> </a:t>
            </a:r>
            <a:r>
              <a:rPr lang="fr-FR" dirty="0" err="1"/>
              <a:t>previous</a:t>
            </a:r>
            <a:r>
              <a:rPr lang="fr-FR" dirty="0"/>
              <a:t> </a:t>
            </a:r>
            <a:r>
              <a:rPr lang="fr-FR" dirty="0" err="1"/>
              <a:t>studies</a:t>
            </a:r>
            <a:endParaRPr lang="fr-FR" dirty="0"/>
          </a:p>
        </p:txBody>
      </p:sp>
      <p:sp>
        <p:nvSpPr>
          <p:cNvPr id="3" name="Espace réservé du texte 2">
            <a:extLst>
              <a:ext uri="{FF2B5EF4-FFF2-40B4-BE49-F238E27FC236}">
                <a16:creationId xmlns:a16="http://schemas.microsoft.com/office/drawing/2014/main" id="{FAA0554C-4BA7-4448-B5E5-28F25C7F0A71}"/>
              </a:ext>
            </a:extLst>
          </p:cNvPr>
          <p:cNvSpPr>
            <a:spLocks noGrp="1"/>
          </p:cNvSpPr>
          <p:nvPr>
            <p:ph type="body" idx="1"/>
          </p:nvPr>
        </p:nvSpPr>
        <p:spPr/>
        <p:txBody>
          <a:bodyPr/>
          <a:lstStyle/>
          <a:p>
            <a:r>
              <a:rPr lang="fr-FR" dirty="0" err="1"/>
              <a:t>Looking</a:t>
            </a:r>
            <a:r>
              <a:rPr lang="fr-FR" dirty="0"/>
              <a:t> for the </a:t>
            </a:r>
            <a:r>
              <a:rPr lang="fr-FR" dirty="0" err="1"/>
              <a:t>category</a:t>
            </a:r>
            <a:r>
              <a:rPr lang="fr-FR" dirty="0"/>
              <a:t> of « </a:t>
            </a:r>
            <a:r>
              <a:rPr lang="fr-FR" dirty="0" err="1"/>
              <a:t>exotic</a:t>
            </a:r>
            <a:r>
              <a:rPr lang="fr-FR" dirty="0"/>
              <a:t> pets </a:t>
            </a:r>
            <a:r>
              <a:rPr lang="fr-FR" dirty="0" err="1"/>
              <a:t>ownership</a:t>
            </a:r>
            <a:r>
              <a:rPr lang="fr-FR" dirty="0"/>
              <a:t> »</a:t>
            </a:r>
          </a:p>
        </p:txBody>
      </p:sp>
    </p:spTree>
    <p:extLst>
      <p:ext uri="{BB962C8B-B14F-4D97-AF65-F5344CB8AC3E}">
        <p14:creationId xmlns:p14="http://schemas.microsoft.com/office/powerpoint/2010/main" val="345384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7A010A-AD67-DB4E-882A-900C30CD0B8E}"/>
              </a:ext>
            </a:extLst>
          </p:cNvPr>
          <p:cNvSpPr>
            <a:spLocks noGrp="1"/>
          </p:cNvSpPr>
          <p:nvPr>
            <p:ph type="title"/>
          </p:nvPr>
        </p:nvSpPr>
        <p:spPr/>
        <p:txBody>
          <a:bodyPr>
            <a:normAutofit/>
          </a:bodyPr>
          <a:lstStyle/>
          <a:p>
            <a:r>
              <a:rPr lang="en-GB" sz="3600" dirty="0"/>
              <a:t>Correlations between personality traits and cold-blooded pets ownership ? </a:t>
            </a:r>
          </a:p>
        </p:txBody>
      </p:sp>
      <p:sp>
        <p:nvSpPr>
          <p:cNvPr id="3" name="Espace réservé du contenu 2">
            <a:extLst>
              <a:ext uri="{FF2B5EF4-FFF2-40B4-BE49-F238E27FC236}">
                <a16:creationId xmlns:a16="http://schemas.microsoft.com/office/drawing/2014/main" id="{6B8AA66C-A32B-9842-B8C1-AA483B7338A0}"/>
              </a:ext>
            </a:extLst>
          </p:cNvPr>
          <p:cNvSpPr>
            <a:spLocks noGrp="1"/>
          </p:cNvSpPr>
          <p:nvPr>
            <p:ph idx="1"/>
          </p:nvPr>
        </p:nvSpPr>
        <p:spPr/>
        <p:txBody>
          <a:bodyPr>
            <a:normAutofit fontScale="92500" lnSpcReduction="10000"/>
          </a:bodyPr>
          <a:lstStyle/>
          <a:p>
            <a:r>
              <a:rPr lang="en-GB" dirty="0"/>
              <a:t>Some studies searched for a correlation between personality traits and the possession of non conventional companion animals</a:t>
            </a:r>
          </a:p>
          <a:p>
            <a:r>
              <a:rPr lang="en-GB" dirty="0" err="1"/>
              <a:t>Hergovich</a:t>
            </a:r>
            <a:r>
              <a:rPr lang="en-GB" dirty="0"/>
              <a:t>, </a:t>
            </a:r>
            <a:r>
              <a:rPr lang="en-GB" dirty="0" err="1"/>
              <a:t>Mauerer</a:t>
            </a:r>
            <a:r>
              <a:rPr lang="en-GB" dirty="0"/>
              <a:t> and Riemer (2011)</a:t>
            </a:r>
            <a:r>
              <a:rPr lang="en-GB" dirty="0">
                <a:effectLst/>
              </a:rPr>
              <a:t> : 250 persons (Germany) fill a questionnaire about their ownership of </a:t>
            </a:r>
            <a:r>
              <a:rPr lang="en-GB" dirty="0"/>
              <a:t>pets (conventional warm-blooded pet, unconventional warm-blooded pets, unconventional cold-blooded pets and no pet) and complete a personality test.</a:t>
            </a:r>
          </a:p>
          <a:p>
            <a:pPr lvl="1"/>
            <a:r>
              <a:rPr lang="en-GB" dirty="0"/>
              <a:t>No significant relationship between personality and the type of pet, except when sex is taken into account</a:t>
            </a:r>
          </a:p>
          <a:p>
            <a:pPr lvl="1"/>
            <a:r>
              <a:rPr lang="en-GB" dirty="0"/>
              <a:t>Women who own cold-blooded animals score higher on the “agreeableness” and “openness to new experiences” traits than women who possess conventional pets</a:t>
            </a:r>
          </a:p>
          <a:p>
            <a:pPr lvl="1"/>
            <a:r>
              <a:rPr lang="en-GB" dirty="0"/>
              <a:t>It is the reverse among men : men who own cold-blooded animals have lower scores in agreeableness than those who live with conventional pets</a:t>
            </a:r>
          </a:p>
        </p:txBody>
      </p:sp>
    </p:spTree>
    <p:extLst>
      <p:ext uri="{BB962C8B-B14F-4D97-AF65-F5344CB8AC3E}">
        <p14:creationId xmlns:p14="http://schemas.microsoft.com/office/powerpoint/2010/main" val="2377704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7937-C013-3B43-B2D4-6B8F2E876BDC}"/>
              </a:ext>
            </a:extLst>
          </p:cNvPr>
          <p:cNvSpPr>
            <a:spLocks noGrp="1"/>
          </p:cNvSpPr>
          <p:nvPr>
            <p:ph type="title"/>
          </p:nvPr>
        </p:nvSpPr>
        <p:spPr/>
        <p:txBody>
          <a:bodyPr/>
          <a:lstStyle/>
          <a:p>
            <a:r>
              <a:rPr lang="fr-FR" dirty="0" err="1"/>
              <a:t>Assesment</a:t>
            </a:r>
            <a:r>
              <a:rPr lang="fr-FR" dirty="0"/>
              <a:t> of « </a:t>
            </a:r>
            <a:r>
              <a:rPr lang="fr-FR" dirty="0" err="1"/>
              <a:t>dark</a:t>
            </a:r>
            <a:r>
              <a:rPr lang="fr-FR" dirty="0"/>
              <a:t> » </a:t>
            </a:r>
            <a:r>
              <a:rPr lang="fr-FR" dirty="0" err="1"/>
              <a:t>personality</a:t>
            </a:r>
            <a:r>
              <a:rPr lang="fr-FR" dirty="0"/>
              <a:t> traits and </a:t>
            </a:r>
            <a:r>
              <a:rPr lang="fr-FR" dirty="0" err="1"/>
              <a:t>exotic</a:t>
            </a:r>
            <a:r>
              <a:rPr lang="fr-FR" dirty="0"/>
              <a:t> pets </a:t>
            </a:r>
            <a:r>
              <a:rPr lang="fr-FR" dirty="0" err="1"/>
              <a:t>ownership</a:t>
            </a:r>
            <a:endParaRPr lang="fr-FR" dirty="0"/>
          </a:p>
        </p:txBody>
      </p:sp>
      <p:sp>
        <p:nvSpPr>
          <p:cNvPr id="3" name="Espace réservé du contenu 2">
            <a:extLst>
              <a:ext uri="{FF2B5EF4-FFF2-40B4-BE49-F238E27FC236}">
                <a16:creationId xmlns:a16="http://schemas.microsoft.com/office/drawing/2014/main" id="{2658043B-F617-C84F-81A2-9D7B85FECCA8}"/>
              </a:ext>
            </a:extLst>
          </p:cNvPr>
          <p:cNvSpPr>
            <a:spLocks noGrp="1"/>
          </p:cNvSpPr>
          <p:nvPr>
            <p:ph idx="1"/>
          </p:nvPr>
        </p:nvSpPr>
        <p:spPr/>
        <p:txBody>
          <a:bodyPr/>
          <a:lstStyle/>
          <a:p>
            <a:r>
              <a:rPr lang="fr-FR" dirty="0" err="1"/>
              <a:t>Vonck</a:t>
            </a:r>
            <a:r>
              <a:rPr lang="fr-FR" dirty="0"/>
              <a:t>, Patton &amp; </a:t>
            </a:r>
            <a:r>
              <a:rPr lang="fr-FR" dirty="0" err="1"/>
              <a:t>Galvan</a:t>
            </a:r>
            <a:r>
              <a:rPr lang="fr-FR" dirty="0"/>
              <a:t> (2016) </a:t>
            </a:r>
          </a:p>
          <a:p>
            <a:r>
              <a:rPr lang="fr-FR" dirty="0"/>
              <a:t>325 pet </a:t>
            </a:r>
            <a:r>
              <a:rPr lang="fr-FR" dirty="0" err="1"/>
              <a:t>owners</a:t>
            </a:r>
            <a:r>
              <a:rPr lang="fr-FR" dirty="0"/>
              <a:t> via an online </a:t>
            </a:r>
            <a:r>
              <a:rPr lang="fr-FR" dirty="0" err="1"/>
              <a:t>survey</a:t>
            </a:r>
            <a:endParaRPr lang="fr-FR" dirty="0"/>
          </a:p>
          <a:p>
            <a:r>
              <a:rPr lang="fr-FR" dirty="0" err="1"/>
              <a:t>Predict</a:t>
            </a:r>
            <a:r>
              <a:rPr lang="fr-FR" dirty="0"/>
              <a:t> </a:t>
            </a:r>
            <a:r>
              <a:rPr lang="fr-FR" dirty="0" err="1"/>
              <a:t>that</a:t>
            </a:r>
            <a:r>
              <a:rPr lang="fr-FR" dirty="0"/>
              <a:t> </a:t>
            </a:r>
            <a:r>
              <a:rPr lang="fr-FR" dirty="0" err="1"/>
              <a:t>individuals</a:t>
            </a:r>
            <a:r>
              <a:rPr lang="fr-FR" dirty="0"/>
              <a:t> </a:t>
            </a:r>
            <a:r>
              <a:rPr lang="fr-FR" dirty="0" err="1"/>
              <a:t>scorin</a:t>
            </a:r>
            <a:r>
              <a:rPr lang="fr-FR" dirty="0"/>
              <a:t> </a:t>
            </a:r>
            <a:r>
              <a:rPr lang="fr-FR" dirty="0" err="1"/>
              <a:t>higher</a:t>
            </a:r>
            <a:r>
              <a:rPr lang="fr-FR" dirty="0"/>
              <a:t> in </a:t>
            </a:r>
            <a:r>
              <a:rPr lang="fr-FR" dirty="0" err="1"/>
              <a:t>narcissism</a:t>
            </a:r>
            <a:r>
              <a:rPr lang="fr-FR" dirty="0"/>
              <a:t> and borderline </a:t>
            </a:r>
            <a:r>
              <a:rPr lang="fr-FR" dirty="0" err="1"/>
              <a:t>personality</a:t>
            </a:r>
            <a:r>
              <a:rPr lang="fr-FR" dirty="0"/>
              <a:t> </a:t>
            </a:r>
            <a:r>
              <a:rPr lang="fr-FR" dirty="0" err="1"/>
              <a:t>features</a:t>
            </a:r>
            <a:r>
              <a:rPr lang="fr-FR" dirty="0"/>
              <a:t> </a:t>
            </a:r>
            <a:r>
              <a:rPr lang="fr-FR" dirty="0" err="1"/>
              <a:t>would</a:t>
            </a:r>
            <a:r>
              <a:rPr lang="fr-FR" dirty="0"/>
              <a:t> </a:t>
            </a:r>
            <a:r>
              <a:rPr lang="fr-FR" dirty="0" err="1"/>
              <a:t>be</a:t>
            </a:r>
            <a:r>
              <a:rPr lang="fr-FR" dirty="0"/>
              <a:t> more </a:t>
            </a:r>
            <a:r>
              <a:rPr lang="fr-FR" dirty="0" err="1"/>
              <a:t>likely</a:t>
            </a:r>
            <a:r>
              <a:rPr lang="fr-FR" dirty="0"/>
              <a:t> to </a:t>
            </a:r>
            <a:r>
              <a:rPr lang="fr-FR" dirty="0" err="1"/>
              <a:t>own</a:t>
            </a:r>
            <a:r>
              <a:rPr lang="fr-FR" dirty="0"/>
              <a:t> </a:t>
            </a:r>
            <a:r>
              <a:rPr lang="fr-FR" dirty="0" err="1"/>
              <a:t>exotic</a:t>
            </a:r>
            <a:r>
              <a:rPr lang="fr-FR" dirty="0"/>
              <a:t> pets and </a:t>
            </a:r>
            <a:r>
              <a:rPr lang="fr-FR" dirty="0" err="1"/>
              <a:t>less</a:t>
            </a:r>
            <a:r>
              <a:rPr lang="fr-FR" dirty="0"/>
              <a:t> </a:t>
            </a:r>
            <a:r>
              <a:rPr lang="fr-FR" dirty="0" err="1"/>
              <a:t>attached</a:t>
            </a:r>
            <a:r>
              <a:rPr lang="fr-FR" dirty="0"/>
              <a:t> to </a:t>
            </a:r>
            <a:r>
              <a:rPr lang="fr-FR" dirty="0" err="1"/>
              <a:t>their</a:t>
            </a:r>
            <a:r>
              <a:rPr lang="fr-FR" dirty="0"/>
              <a:t> pets </a:t>
            </a:r>
          </a:p>
          <a:p>
            <a:r>
              <a:rPr lang="fr-FR" dirty="0" err="1"/>
              <a:t>Find</a:t>
            </a:r>
            <a:r>
              <a:rPr lang="fr-FR" dirty="0"/>
              <a:t> no association </a:t>
            </a:r>
            <a:r>
              <a:rPr lang="fr-FR" dirty="0" err="1"/>
              <a:t>between</a:t>
            </a:r>
            <a:r>
              <a:rPr lang="fr-FR" dirty="0"/>
              <a:t> </a:t>
            </a:r>
            <a:r>
              <a:rPr lang="fr-FR" dirty="0" err="1"/>
              <a:t>personality</a:t>
            </a:r>
            <a:r>
              <a:rPr lang="fr-FR" dirty="0"/>
              <a:t> and </a:t>
            </a:r>
            <a:r>
              <a:rPr lang="fr-FR" dirty="0" err="1"/>
              <a:t>exotic</a:t>
            </a:r>
            <a:r>
              <a:rPr lang="fr-FR" dirty="0"/>
              <a:t> pet </a:t>
            </a:r>
            <a:r>
              <a:rPr lang="fr-FR" dirty="0" err="1"/>
              <a:t>ownership</a:t>
            </a:r>
            <a:endParaRPr lang="fr-FR" dirty="0"/>
          </a:p>
          <a:p>
            <a:r>
              <a:rPr lang="fr-FR" dirty="0"/>
              <a:t>People high in borderline </a:t>
            </a:r>
            <a:r>
              <a:rPr lang="fr-FR" dirty="0" err="1"/>
              <a:t>features</a:t>
            </a:r>
            <a:r>
              <a:rPr lang="fr-FR" dirty="0"/>
              <a:t> are </a:t>
            </a:r>
            <a:r>
              <a:rPr lang="fr-FR" dirty="0" err="1"/>
              <a:t>less</a:t>
            </a:r>
            <a:r>
              <a:rPr lang="fr-FR" dirty="0"/>
              <a:t> </a:t>
            </a:r>
            <a:r>
              <a:rPr lang="fr-FR" dirty="0" err="1"/>
              <a:t>attached</a:t>
            </a:r>
            <a:r>
              <a:rPr lang="fr-FR" dirty="0"/>
              <a:t> to </a:t>
            </a:r>
            <a:r>
              <a:rPr lang="fr-FR" dirty="0" err="1"/>
              <a:t>both</a:t>
            </a:r>
            <a:r>
              <a:rPr lang="fr-FR" dirty="0"/>
              <a:t> </a:t>
            </a:r>
            <a:r>
              <a:rPr lang="fr-FR" dirty="0" err="1"/>
              <a:t>kinds</a:t>
            </a:r>
            <a:r>
              <a:rPr lang="fr-FR" dirty="0"/>
              <a:t> of pets</a:t>
            </a:r>
          </a:p>
        </p:txBody>
      </p:sp>
    </p:spTree>
    <p:extLst>
      <p:ext uri="{BB962C8B-B14F-4D97-AF65-F5344CB8AC3E}">
        <p14:creationId xmlns:p14="http://schemas.microsoft.com/office/powerpoint/2010/main" val="423368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3B853-4114-2E46-8281-05A2C54FAAD3}"/>
              </a:ext>
            </a:extLst>
          </p:cNvPr>
          <p:cNvSpPr>
            <a:spLocks noGrp="1"/>
          </p:cNvSpPr>
          <p:nvPr>
            <p:ph type="title"/>
          </p:nvPr>
        </p:nvSpPr>
        <p:spPr/>
        <p:txBody>
          <a:bodyPr/>
          <a:lstStyle/>
          <a:p>
            <a:r>
              <a:rPr lang="en-GB" dirty="0"/>
              <a:t>Ownership of poisonous animals</a:t>
            </a:r>
          </a:p>
        </p:txBody>
      </p:sp>
      <p:sp>
        <p:nvSpPr>
          <p:cNvPr id="3" name="Espace réservé du contenu 2">
            <a:extLst>
              <a:ext uri="{FF2B5EF4-FFF2-40B4-BE49-F238E27FC236}">
                <a16:creationId xmlns:a16="http://schemas.microsoft.com/office/drawing/2014/main" id="{A5E1838C-4B17-C14C-B111-1D60F368C801}"/>
              </a:ext>
            </a:extLst>
          </p:cNvPr>
          <p:cNvSpPr>
            <a:spLocks noGrp="1"/>
          </p:cNvSpPr>
          <p:nvPr>
            <p:ph idx="1"/>
          </p:nvPr>
        </p:nvSpPr>
        <p:spPr/>
        <p:txBody>
          <a:bodyPr>
            <a:normAutofit fontScale="92500"/>
          </a:bodyPr>
          <a:lstStyle/>
          <a:p>
            <a:r>
              <a:rPr lang="en-GB" dirty="0"/>
              <a:t>According to the </a:t>
            </a:r>
            <a:r>
              <a:rPr lang="en-GB" dirty="0" err="1"/>
              <a:t>french</a:t>
            </a:r>
            <a:r>
              <a:rPr lang="en-GB" dirty="0"/>
              <a:t> physician De </a:t>
            </a:r>
            <a:r>
              <a:rPr lang="en-GB" dirty="0" err="1"/>
              <a:t>Haro</a:t>
            </a:r>
            <a:r>
              <a:rPr lang="en-GB" dirty="0"/>
              <a:t> (2009) (Centre </a:t>
            </a:r>
            <a:r>
              <a:rPr lang="en-GB" dirty="0" err="1"/>
              <a:t>antipoison</a:t>
            </a:r>
            <a:r>
              <a:rPr lang="en-GB" dirty="0"/>
              <a:t>, </a:t>
            </a:r>
            <a:r>
              <a:rPr lang="en-GB" dirty="0" err="1"/>
              <a:t>Hôpital</a:t>
            </a:r>
            <a:r>
              <a:rPr lang="en-GB" dirty="0"/>
              <a:t> </a:t>
            </a:r>
            <a:r>
              <a:rPr lang="en-GB" dirty="0" err="1"/>
              <a:t>Salvator</a:t>
            </a:r>
            <a:r>
              <a:rPr lang="en-GB" dirty="0"/>
              <a:t>, Marseille) a difference should be make between : </a:t>
            </a:r>
          </a:p>
          <a:p>
            <a:r>
              <a:rPr lang="en-GB" dirty="0"/>
              <a:t>Serious people who know the world of reptiles and spiders</a:t>
            </a:r>
          </a:p>
          <a:p>
            <a:r>
              <a:rPr lang="en-GB" dirty="0"/>
              <a:t>Marginal people attracted by the dangerous nature of animals. Among them, he distinguishes : </a:t>
            </a:r>
          </a:p>
          <a:p>
            <a:pPr lvl="1"/>
            <a:r>
              <a:rPr lang="en-GB" dirty="0"/>
              <a:t>Teenagers in social or psychological difficulty, with a morbid interest for poisonous animals that has an important symbolic place in their life</a:t>
            </a:r>
          </a:p>
          <a:p>
            <a:pPr lvl="1"/>
            <a:r>
              <a:rPr lang="en-GB" dirty="0"/>
              <a:t>Adults suffering from social exclusion (unemployment, alcoholism) and frequently presenting behavioural disorders : aggressiveness, negativism, social isolation. </a:t>
            </a:r>
          </a:p>
          <a:p>
            <a:r>
              <a:rPr lang="en-GB" dirty="0"/>
              <a:t>Most accidents occur with those two populations, and much less among experienced collectors. </a:t>
            </a:r>
          </a:p>
        </p:txBody>
      </p:sp>
    </p:spTree>
    <p:extLst>
      <p:ext uri="{BB962C8B-B14F-4D97-AF65-F5344CB8AC3E}">
        <p14:creationId xmlns:p14="http://schemas.microsoft.com/office/powerpoint/2010/main" val="418080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D2D601-BFD3-E941-8F77-744996C2C754}"/>
              </a:ext>
            </a:extLst>
          </p:cNvPr>
          <p:cNvSpPr>
            <a:spLocks noGrp="1"/>
          </p:cNvSpPr>
          <p:nvPr>
            <p:ph type="title"/>
          </p:nvPr>
        </p:nvSpPr>
        <p:spPr/>
        <p:txBody>
          <a:bodyPr/>
          <a:lstStyle/>
          <a:p>
            <a:r>
              <a:rPr lang="fr-FR" dirty="0"/>
              <a:t>The </a:t>
            </a:r>
            <a:r>
              <a:rPr lang="fr-FR" dirty="0" err="1"/>
              <a:t>findings</a:t>
            </a:r>
            <a:r>
              <a:rPr lang="fr-FR" dirty="0"/>
              <a:t> of the </a:t>
            </a:r>
            <a:r>
              <a:rPr lang="fr-FR" dirty="0" err="1"/>
              <a:t>fieldwork</a:t>
            </a:r>
            <a:r>
              <a:rPr lang="fr-FR" dirty="0"/>
              <a:t> </a:t>
            </a:r>
            <a:r>
              <a:rPr lang="fr-FR" dirty="0" err="1"/>
              <a:t>were</a:t>
            </a:r>
            <a:r>
              <a:rPr lang="fr-FR" dirty="0"/>
              <a:t> </a:t>
            </a:r>
            <a:r>
              <a:rPr lang="fr-FR" dirty="0" err="1"/>
              <a:t>much</a:t>
            </a:r>
            <a:r>
              <a:rPr lang="fr-FR" dirty="0"/>
              <a:t> more </a:t>
            </a:r>
            <a:r>
              <a:rPr lang="fr-FR" dirty="0" err="1"/>
              <a:t>nuanced</a:t>
            </a:r>
            <a:r>
              <a:rPr lang="fr-FR" dirty="0"/>
              <a:t>.</a:t>
            </a:r>
          </a:p>
        </p:txBody>
      </p:sp>
      <p:sp>
        <p:nvSpPr>
          <p:cNvPr id="3" name="Espace réservé du contenu 2">
            <a:extLst>
              <a:ext uri="{FF2B5EF4-FFF2-40B4-BE49-F238E27FC236}">
                <a16:creationId xmlns:a16="http://schemas.microsoft.com/office/drawing/2014/main" id="{BD2F2102-740D-FD45-84A0-2D63B683EDCC}"/>
              </a:ext>
            </a:extLst>
          </p:cNvPr>
          <p:cNvSpPr>
            <a:spLocks noGrp="1"/>
          </p:cNvSpPr>
          <p:nvPr>
            <p:ph idx="1"/>
          </p:nvPr>
        </p:nvSpPr>
        <p:spPr/>
        <p:txBody>
          <a:bodyPr/>
          <a:lstStyle/>
          <a:p>
            <a:r>
              <a:rPr lang="fr-FR" dirty="0"/>
              <a:t>8 males, 2 </a:t>
            </a:r>
            <a:r>
              <a:rPr lang="fr-FR" dirty="0" err="1"/>
              <a:t>females</a:t>
            </a:r>
            <a:endParaRPr lang="fr-FR" dirty="0"/>
          </a:p>
          <a:p>
            <a:r>
              <a:rPr lang="fr-FR" dirty="0" err="1"/>
              <a:t>Aged</a:t>
            </a:r>
            <a:r>
              <a:rPr lang="fr-FR" dirty="0"/>
              <a:t> 14 to 40 (</a:t>
            </a:r>
            <a:r>
              <a:rPr lang="fr-FR" dirty="0" err="1"/>
              <a:t>mean</a:t>
            </a:r>
            <a:r>
              <a:rPr lang="fr-FR" dirty="0"/>
              <a:t> </a:t>
            </a:r>
            <a:r>
              <a:rPr lang="fr-FR" dirty="0" err="1"/>
              <a:t>age</a:t>
            </a:r>
            <a:r>
              <a:rPr lang="fr-FR" dirty="0"/>
              <a:t> : 25)</a:t>
            </a:r>
          </a:p>
          <a:p>
            <a:r>
              <a:rPr lang="fr-FR" dirty="0" err="1"/>
              <a:t>They</a:t>
            </a:r>
            <a:r>
              <a:rPr lang="fr-FR" dirty="0"/>
              <a:t> are </a:t>
            </a:r>
            <a:r>
              <a:rPr lang="fr-FR" dirty="0" err="1"/>
              <a:t>students</a:t>
            </a:r>
            <a:r>
              <a:rPr lang="fr-FR" dirty="0"/>
              <a:t>, </a:t>
            </a:r>
            <a:r>
              <a:rPr lang="fr-FR" dirty="0" err="1"/>
              <a:t>joung</a:t>
            </a:r>
            <a:r>
              <a:rPr lang="fr-FR" dirty="0"/>
              <a:t> </a:t>
            </a:r>
            <a:r>
              <a:rPr lang="fr-FR" dirty="0" err="1"/>
              <a:t>working</a:t>
            </a:r>
            <a:r>
              <a:rPr lang="fr-FR" dirty="0"/>
              <a:t> </a:t>
            </a:r>
            <a:r>
              <a:rPr lang="fr-FR" dirty="0" err="1"/>
              <a:t>adults</a:t>
            </a:r>
            <a:r>
              <a:rPr lang="fr-FR" dirty="0"/>
              <a:t>, </a:t>
            </a:r>
            <a:r>
              <a:rPr lang="fr-FR" dirty="0" err="1"/>
              <a:t>artist</a:t>
            </a:r>
            <a:r>
              <a:rPr lang="fr-FR" dirty="0"/>
              <a:t>, single or not, living in the </a:t>
            </a:r>
            <a:r>
              <a:rPr lang="fr-FR" dirty="0" err="1"/>
              <a:t>family</a:t>
            </a:r>
            <a:r>
              <a:rPr lang="fr-FR" dirty="0"/>
              <a:t> house, in </a:t>
            </a:r>
            <a:r>
              <a:rPr lang="fr-FR" dirty="0" err="1"/>
              <a:t>their</a:t>
            </a:r>
            <a:r>
              <a:rPr lang="fr-FR" dirty="0"/>
              <a:t> </a:t>
            </a:r>
            <a:r>
              <a:rPr lang="fr-FR" dirty="0" err="1"/>
              <a:t>own</a:t>
            </a:r>
            <a:r>
              <a:rPr lang="fr-FR" dirty="0"/>
              <a:t> house or </a:t>
            </a:r>
            <a:r>
              <a:rPr lang="fr-FR" dirty="0" err="1"/>
              <a:t>appartment</a:t>
            </a:r>
            <a:endParaRPr lang="fr-FR" dirty="0"/>
          </a:p>
          <a:p>
            <a:r>
              <a:rPr lang="fr-FR" dirty="0"/>
              <a:t>No </a:t>
            </a:r>
            <a:r>
              <a:rPr lang="fr-FR" dirty="0" err="1"/>
              <a:t>higher</a:t>
            </a:r>
            <a:r>
              <a:rPr lang="fr-FR" dirty="0"/>
              <a:t> </a:t>
            </a:r>
            <a:r>
              <a:rPr lang="fr-FR" dirty="0" err="1"/>
              <a:t>education</a:t>
            </a:r>
            <a:r>
              <a:rPr lang="fr-FR" dirty="0"/>
              <a:t> </a:t>
            </a:r>
          </a:p>
          <a:p>
            <a:pPr marL="0" indent="0">
              <a:buNone/>
            </a:pPr>
            <a:endParaRPr lang="fr-FR" dirty="0"/>
          </a:p>
        </p:txBody>
      </p:sp>
    </p:spTree>
    <p:extLst>
      <p:ext uri="{BB962C8B-B14F-4D97-AF65-F5344CB8AC3E}">
        <p14:creationId xmlns:p14="http://schemas.microsoft.com/office/powerpoint/2010/main" val="194803380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1149</Words>
  <Application>Microsoft Macintosh PowerPoint</Application>
  <PresentationFormat>Grand écran</PresentationFormat>
  <Paragraphs>93</Paragraphs>
  <Slides>15</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Who are the owners of reptiles (squamates)?</vt:lpstr>
      <vt:lpstr> What is an ethnographic approach ?</vt:lpstr>
      <vt:lpstr>« Good descriptions »</vt:lpstr>
      <vt:lpstr>Our main interest was the « relationship »</vt:lpstr>
      <vt:lpstr>Some previous studies</vt:lpstr>
      <vt:lpstr>Correlations between personality traits and cold-blooded pets ownership ? </vt:lpstr>
      <vt:lpstr>Assesment of « dark » personality traits and exotic pets ownership</vt:lpstr>
      <vt:lpstr>Ownership of poisonous animals</vt:lpstr>
      <vt:lpstr>The findings of the fieldwork were much more nuanced.</vt:lpstr>
      <vt:lpstr>Présentation PowerPoint</vt:lpstr>
      <vt:lpstr>How did they acquire them?</vt:lpstr>
      <vt:lpstr>The motivations</vt:lpstr>
      <vt:lpstr>« We’re not marginals » ! </vt:lpstr>
      <vt:lpstr>How the squamates are perceived</vt:lpstr>
      <vt:lpstr>Conclusions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are the owners of reptiles (squamates)?</dc:title>
  <dc:creator>Véronique Servais</dc:creator>
  <cp:lastModifiedBy>Véronique Servais</cp:lastModifiedBy>
  <cp:revision>23</cp:revision>
  <dcterms:created xsi:type="dcterms:W3CDTF">2019-12-03T13:53:32Z</dcterms:created>
  <dcterms:modified xsi:type="dcterms:W3CDTF">2019-12-03T23:38:11Z</dcterms:modified>
</cp:coreProperties>
</file>