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433" r:id="rId3"/>
    <p:sldId id="427" r:id="rId4"/>
    <p:sldId id="428" r:id="rId5"/>
    <p:sldId id="435" r:id="rId6"/>
    <p:sldId id="430" r:id="rId7"/>
    <p:sldId id="289" r:id="rId8"/>
    <p:sldId id="399" r:id="rId9"/>
    <p:sldId id="348" r:id="rId10"/>
    <p:sldId id="335" r:id="rId11"/>
    <p:sldId id="412" r:id="rId12"/>
    <p:sldId id="350" r:id="rId13"/>
    <p:sldId id="327" r:id="rId14"/>
    <p:sldId id="431" r:id="rId15"/>
    <p:sldId id="432" r:id="rId16"/>
    <p:sldId id="338" r:id="rId17"/>
    <p:sldId id="389" r:id="rId18"/>
    <p:sldId id="424" r:id="rId19"/>
    <p:sldId id="405" r:id="rId20"/>
    <p:sldId id="436" r:id="rId21"/>
    <p:sldId id="403" r:id="rId22"/>
    <p:sldId id="406" r:id="rId23"/>
    <p:sldId id="407" r:id="rId24"/>
    <p:sldId id="400" r:id="rId25"/>
    <p:sldId id="437" r:id="rId26"/>
    <p:sldId id="364" r:id="rId27"/>
    <p:sldId id="368" r:id="rId28"/>
    <p:sldId id="328" r:id="rId29"/>
    <p:sldId id="340" r:id="rId30"/>
    <p:sldId id="434" r:id="rId31"/>
    <p:sldId id="356" r:id="rId32"/>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357B"/>
    <a:srgbClr val="002A62"/>
    <a:srgbClr val="06337A"/>
    <a:srgbClr val="003882"/>
    <a:srgbClr val="FCD852"/>
    <a:srgbClr val="FABE00"/>
    <a:srgbClr val="D6A300"/>
    <a:srgbClr val="A47D00"/>
    <a:srgbClr val="A80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25" autoAdjust="0"/>
    <p:restoredTop sz="86421" autoAdjust="0"/>
  </p:normalViewPr>
  <p:slideViewPr>
    <p:cSldViewPr snapToGrid="0">
      <p:cViewPr>
        <p:scale>
          <a:sx n="70" d="100"/>
          <a:sy n="70" d="100"/>
        </p:scale>
        <p:origin x="-2022" y="-18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V1.0</a:t>
            </a:r>
          </a:p>
          <a:p>
            <a:endParaRPr lang="en-US" dirty="0" smtClean="0"/>
          </a:p>
          <a:p>
            <a:r>
              <a:rPr lang="en-US" dirty="0" smtClean="0"/>
              <a:t>T</a:t>
            </a:r>
            <a:r>
              <a:rPr lang="en-US" baseline="0" dirty="0" smtClean="0"/>
              <a:t>o change the footer on every slide:</a:t>
            </a:r>
          </a:p>
          <a:p>
            <a:r>
              <a:rPr lang="en-US" baseline="0" dirty="0" smtClean="0"/>
              <a:t>1. On the menu go to Insert &gt; Header and Footer…  </a:t>
            </a:r>
          </a:p>
          <a:p>
            <a:r>
              <a:rPr lang="en-US" baseline="0" dirty="0" smtClean="0"/>
              <a:t>2. Select the Footer checkbox and enter the footer text in the accompanying text box</a:t>
            </a:r>
          </a:p>
          <a:p>
            <a:r>
              <a:rPr lang="en-US" baseline="0" dirty="0" smtClean="0"/>
              <a:t>3. Click “Apply to All”</a:t>
            </a:r>
            <a:endParaRPr lang="en-US"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10902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15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In Madagascar, we have seventy six described chameleon species: twenty seven dwarf chameleon </a:t>
            </a:r>
            <a:r>
              <a:rPr lang="en-US" sz="1200" i="1" kern="1200" dirty="0" smtClean="0">
                <a:solidFill>
                  <a:schemeClr val="tx1"/>
                </a:solidFill>
                <a:latin typeface="+mn-lt"/>
                <a:ea typeface="+mn-ea"/>
                <a:cs typeface="+mn-cs"/>
              </a:rPr>
              <a:t>Brookesia</a:t>
            </a:r>
            <a:r>
              <a:rPr lang="en-US" sz="1200" kern="1200" dirty="0" smtClean="0">
                <a:solidFill>
                  <a:schemeClr val="tx1"/>
                </a:solidFill>
                <a:latin typeface="+mn-lt"/>
                <a:ea typeface="+mn-ea"/>
                <a:cs typeface="+mn-cs"/>
              </a:rPr>
              <a:t>, thirty one </a:t>
            </a:r>
            <a:r>
              <a:rPr lang="en-US" sz="1200" i="1" kern="1200" dirty="0" smtClean="0">
                <a:solidFill>
                  <a:schemeClr val="tx1"/>
                </a:solidFill>
                <a:latin typeface="+mn-lt"/>
                <a:ea typeface="+mn-ea"/>
                <a:cs typeface="+mn-cs"/>
              </a:rPr>
              <a:t>Calumma </a:t>
            </a:r>
            <a:r>
              <a:rPr lang="en-US" sz="1200" kern="1200" dirty="0" smtClean="0">
                <a:solidFill>
                  <a:schemeClr val="tx1"/>
                </a:solidFill>
                <a:latin typeface="+mn-lt"/>
                <a:ea typeface="+mn-ea"/>
                <a:cs typeface="+mn-cs"/>
              </a:rPr>
              <a:t>species, and eighteen </a:t>
            </a:r>
            <a:r>
              <a:rPr lang="en-US" sz="1200" i="1" kern="1200" dirty="0" smtClean="0">
                <a:solidFill>
                  <a:schemeClr val="tx1"/>
                </a:solidFill>
                <a:latin typeface="+mn-lt"/>
                <a:ea typeface="+mn-ea"/>
                <a:cs typeface="+mn-cs"/>
              </a:rPr>
              <a:t>Furcifer</a:t>
            </a:r>
            <a:r>
              <a:rPr lang="en-US"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71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BA661C-C702-4932-9DFC-CCE4841EDBED}" type="slidenum">
              <a:rPr lang="fr-FR" smtClean="0"/>
              <a:pPr fontAlgn="base">
                <a:spcBef>
                  <a:spcPct val="0"/>
                </a:spcBef>
                <a:spcAft>
                  <a:spcPct val="0"/>
                </a:spcAft>
                <a:defRPr/>
              </a:pPr>
              <a:t>16</a:t>
            </a:fld>
            <a:endParaRPr lang="fr-FR" smtClean="0"/>
          </a:p>
        </p:txBody>
      </p:sp>
    </p:spTree>
    <p:extLst>
      <p:ext uri="{BB962C8B-B14F-4D97-AF65-F5344CB8AC3E}">
        <p14:creationId xmlns:p14="http://schemas.microsoft.com/office/powerpoint/2010/main" val="373006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26</a:t>
            </a:fld>
            <a:endParaRPr lang="en-GB"/>
          </a:p>
        </p:txBody>
      </p:sp>
    </p:spTree>
    <p:extLst>
      <p:ext uri="{BB962C8B-B14F-4D97-AF65-F5344CB8AC3E}">
        <p14:creationId xmlns:p14="http://schemas.microsoft.com/office/powerpoint/2010/main" val="421911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20719AE-C895-436F-897E-7101AC4E72FB}" type="slidenum">
              <a:rPr lang="fr-FR" smtClean="0"/>
              <a:pPr/>
              <a:t>31</a:t>
            </a:fld>
            <a:endParaRPr lang="fr-FR"/>
          </a:p>
        </p:txBody>
      </p:sp>
    </p:spTree>
    <p:extLst>
      <p:ext uri="{BB962C8B-B14F-4D97-AF65-F5344CB8AC3E}">
        <p14:creationId xmlns:p14="http://schemas.microsoft.com/office/powerpoint/2010/main" val="1448469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t>Footer text</a:t>
            </a:r>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348EE5-BBE1-4414-ADDE-F85A2AC5C8F1}" type="datetimeFigureOut">
              <a:rPr lang="en-GB" smtClean="0"/>
              <a:pPr/>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44CCC-ADB0-4118-9DB7-684BFDDEC249}" type="slidenum">
              <a:rPr lang="en-GB" smtClean="0"/>
              <a:pPr/>
              <a:t>‹#›</a:t>
            </a:fld>
            <a:endParaRPr lang="en-GB"/>
          </a:p>
        </p:txBody>
      </p:sp>
    </p:spTree>
    <p:extLst>
      <p:ext uri="{BB962C8B-B14F-4D97-AF65-F5344CB8AC3E}">
        <p14:creationId xmlns:p14="http://schemas.microsoft.com/office/powerpoint/2010/main" val="390794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cstate="email">
              <a:extLst>
                <a:ext uri="{28A0092B-C50C-407E-A947-70E740481C1C}">
                  <a14:useLocalDpi xmlns:a14="http://schemas.microsoft.com/office/drawing/2010/main"/>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t>Footer text</a:t>
            </a:r>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t>Footer text</a:t>
            </a:r>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smtClean="0"/>
              <a:t>Footer text</a:t>
            </a: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 id="2147483664" r:id="rId14"/>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utehomepets.com/wp-content/uploads/2010/09/red-eyed-tree-frog.jpg"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image" Target="../media/image14.wmf"/><Relationship Id="rId1" Type="http://schemas.openxmlformats.org/officeDocument/2006/relationships/slideLayout" Target="../slideLayouts/slideLayout11.xml"/><Relationship Id="rId6" Type="http://schemas.openxmlformats.org/officeDocument/2006/relationships/hyperlink" Target="http://www.google.co.uk/url?sa=i&amp;rct=j&amp;q=&amp;esrc=s&amp;source=images&amp;cd=&amp;cad=rja&amp;uact=8&amp;ved=0ahUKEwjlu_jRqZzPAhWDtxQKHUN6BHMQjRwIBw&amp;url=http://learn.coleggwent.ac.uk/mod/book/tool/print/index.php?id=198016&amp;psig=AFQjCNFusNvUFF0DTvmYiKKIL5nHMTR72A&amp;ust=1474405218622740" TargetMode="External"/><Relationship Id="rId5" Type="http://schemas.openxmlformats.org/officeDocument/2006/relationships/image" Target="../media/image39.jpeg"/><Relationship Id="rId4" Type="http://schemas.openxmlformats.org/officeDocument/2006/relationships/hyperlink" Target="http://www.google.co.uk/url?sa=i&amp;rct=j&amp;q=&amp;esrc=s&amp;source=images&amp;cd=&amp;cad=rja&amp;uact=8&amp;ved=0ahUKEwiTlZyAqZzPAhVHWRQKHRnNB4UQjRwIBw&amp;url=http://www.backwaterreptiles.com/iguanas/green-iguana-for-sale.html&amp;psig=AFQjCNFhiJLq-aUnOJVf6e3qmyuNa2Y0Qw&amp;ust=147440504754086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4.wmf"/><Relationship Id="rId1" Type="http://schemas.openxmlformats.org/officeDocument/2006/relationships/slideLayout" Target="../slideLayouts/slideLayout11.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wmf"/><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1.x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uk/url?sa=i&amp;rct=j&amp;q=&amp;esrc=s&amp;source=images&amp;cd=&amp;cad=rja&amp;uact=8&amp;ved=0CAcQjRxqFQoTCKqVvqKD18gCFQXUGgod3tkPGA&amp;url=http://www.pnas.org/content/110/23/9193.figures-only&amp;bvm=bv.105814755,d.d2s&amp;psig=AFQjCNFzb8mv0SP9u3zYiPQvwTMTActTaw&amp;ust=1445635807680506"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8.jpeg"/><Relationship Id="rId2" Type="http://schemas.openxmlformats.org/officeDocument/2006/relationships/hyperlink" Target="https://www.google.co.uk/url?sa=i&amp;rct=j&amp;q=&amp;esrc=s&amp;source=images&amp;cd=&amp;cad=rja&amp;uact=8&amp;ved=0ahUKEwjUhIOVlpzPAhXM1xoKHbm-BtUQjRwIBw&amp;url=https://toscanakiwi.com/2011/04/&amp;psig=AFQjCNGXkDcGbghwINagMKOqhzi45FLIkg&amp;ust=1474399985840924" TargetMode="External"/><Relationship Id="rId1" Type="http://schemas.openxmlformats.org/officeDocument/2006/relationships/slideLayout" Target="../slideLayouts/slideLayout11.xml"/><Relationship Id="rId6" Type="http://schemas.openxmlformats.org/officeDocument/2006/relationships/hyperlink" Target="https://www.123rf.com/photo_51549933_oriental-and-hubei-fire-bellied-toads-on-white-bombina-orientalis-and-mirodeladigitora-isolated-on-w.html" TargetMode="External"/><Relationship Id="rId5" Type="http://schemas.openxmlformats.org/officeDocument/2006/relationships/image" Target="../media/image67.jpeg"/><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69.jpeg"/><Relationship Id="rId1" Type="http://schemas.openxmlformats.org/officeDocument/2006/relationships/slideLayout" Target="../slideLayouts/slideLayout11.xml"/><Relationship Id="rId6" Type="http://schemas.openxmlformats.org/officeDocument/2006/relationships/image" Target="../media/image66.jpeg"/><Relationship Id="rId5" Type="http://schemas.openxmlformats.org/officeDocument/2006/relationships/image" Target="../media/image71.jpe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4.jpeg"/><Relationship Id="rId18" Type="http://schemas.openxmlformats.org/officeDocument/2006/relationships/image" Target="../media/image87.gif"/><Relationship Id="rId3" Type="http://schemas.openxmlformats.org/officeDocument/2006/relationships/notesSlide" Target="../notesSlides/notesSlide4.xml"/><Relationship Id="rId21" Type="http://schemas.openxmlformats.org/officeDocument/2006/relationships/image" Target="../media/image90.png"/><Relationship Id="rId7" Type="http://schemas.openxmlformats.org/officeDocument/2006/relationships/image" Target="../media/image78.jpeg"/><Relationship Id="rId12" Type="http://schemas.openxmlformats.org/officeDocument/2006/relationships/image" Target="../media/image83.jpeg"/><Relationship Id="rId17" Type="http://schemas.openxmlformats.org/officeDocument/2006/relationships/image" Target="../media/image74.emf"/><Relationship Id="rId2" Type="http://schemas.openxmlformats.org/officeDocument/2006/relationships/slideLayout" Target="../slideLayouts/slideLayout3.xml"/><Relationship Id="rId16" Type="http://schemas.openxmlformats.org/officeDocument/2006/relationships/oleObject" Target="../embeddings/oleObject1.bin"/><Relationship Id="rId20" Type="http://schemas.openxmlformats.org/officeDocument/2006/relationships/image" Target="../media/image89.png"/><Relationship Id="rId1" Type="http://schemas.openxmlformats.org/officeDocument/2006/relationships/vmlDrawing" Target="../drawings/vmlDrawing1.vml"/><Relationship Id="rId6" Type="http://schemas.openxmlformats.org/officeDocument/2006/relationships/image" Target="../media/image77.png"/><Relationship Id="rId11" Type="http://schemas.openxmlformats.org/officeDocument/2006/relationships/image" Target="../media/image82.jpeg"/><Relationship Id="rId5" Type="http://schemas.openxmlformats.org/officeDocument/2006/relationships/image" Target="../media/image76.gif"/><Relationship Id="rId15" Type="http://schemas.openxmlformats.org/officeDocument/2006/relationships/image" Target="../media/image86.jpeg"/><Relationship Id="rId10" Type="http://schemas.openxmlformats.org/officeDocument/2006/relationships/image" Target="../media/image81.jpeg"/><Relationship Id="rId19" Type="http://schemas.openxmlformats.org/officeDocument/2006/relationships/image" Target="../media/image88.jpeg"/><Relationship Id="rId4" Type="http://schemas.openxmlformats.org/officeDocument/2006/relationships/image" Target="../media/image75.jpeg"/><Relationship Id="rId9" Type="http://schemas.openxmlformats.org/officeDocument/2006/relationships/image" Target="../media/image80.jpeg"/><Relationship Id="rId14" Type="http://schemas.openxmlformats.org/officeDocument/2006/relationships/image" Target="../media/image85.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eg"/><Relationship Id="rId7" Type="http://schemas.openxmlformats.org/officeDocument/2006/relationships/hyperlink" Target="http://www.google.co.uk/url?sa=i&amp;rct=j&amp;q=&amp;esrc=s&amp;source=images&amp;cd=&amp;cad=rja&amp;uact=8&amp;ved=0ahUKEwihm8S0ipnPAhVIVBQKHeY0B_MQjRwIBw&amp;url=http://aquascope.net/upgrading-to-a-higher-capability-aquarium&amp;bvm=bv.133178914,d.ZGg&amp;psig=AFQjCNF0qpVdjnrAziuP14wONkNmlfr61Q&amp;ust=1474293749069869" TargetMode="External"/><Relationship Id="rId12" Type="http://schemas.openxmlformats.org/officeDocument/2006/relationships/image" Target="../media/image19.jpeg"/><Relationship Id="rId2" Type="http://schemas.openxmlformats.org/officeDocument/2006/relationships/hyperlink" Target="http://www.google.co.uk/url?sa=i&amp;rct=j&amp;q=&amp;esrc=s&amp;source=images&amp;cd=&amp;cad=rja&amp;uact=8&amp;ved=0ahUKEwi4m43DjJnPAhVDcRQKHbQqAKwQjRwIBw&amp;url=http://www.reptilesmagazine.com/Care-Sheets/Lizards/Bearded-Dragon/&amp;bvm=bv.133178914,d.ZGg&amp;psig=AFQjCNH4DnaDFppgNumG6yO0RLCj7BNhGQ&amp;ust=1474294324982129" TargetMode="External"/><Relationship Id="rId1" Type="http://schemas.openxmlformats.org/officeDocument/2006/relationships/slideLayout" Target="../slideLayouts/slideLayout11.xml"/><Relationship Id="rId6" Type="http://schemas.openxmlformats.org/officeDocument/2006/relationships/image" Target="../media/image16.jpeg"/><Relationship Id="rId11" Type="http://schemas.openxmlformats.org/officeDocument/2006/relationships/hyperlink" Target="http://www.google.co.uk/url?sa=i&amp;rct=j&amp;q=&amp;esrc=s&amp;source=images&amp;cd=&amp;cad=rja&amp;uact=8&amp;ved=0ahUKEwjP4Zv3i5nPAhXLNxQKHTpOAY0QjRwIBw&amp;url=http://www.zazzle.com/i+love+my+bearded+dragon+gifts&amp;bvm=bv.133178914,d.ZGg&amp;psig=AFQjCNFAAq1BzRfODD9gqaXDK_vUzY3ZQQ&amp;ust=1474294147730893" TargetMode="External"/><Relationship Id="rId5" Type="http://schemas.openxmlformats.org/officeDocument/2006/relationships/hyperlink" Target="http://www.google.co.uk/url?sa=i&amp;rct=j&amp;q=&amp;esrc=s&amp;source=images&amp;cd=&amp;cad=rja&amp;uact=8&amp;ved=0ahUKEwikzL-LipnPAhWDbxQKHcPKAOUQjRwIBw&amp;url=http://officialhuskylovers.com/10-advantages-of-being-a-dog-owner/&amp;psig=AFQjCNFjJ3GSYi6KKJn1D2v-wNXzFZvI3g&amp;ust=1474293675419987" TargetMode="External"/><Relationship Id="rId10" Type="http://schemas.openxmlformats.org/officeDocument/2006/relationships/image" Target="../media/image18.jpeg"/><Relationship Id="rId4" Type="http://schemas.openxmlformats.org/officeDocument/2006/relationships/image" Target="../media/image14.wmf"/><Relationship Id="rId9" Type="http://schemas.openxmlformats.org/officeDocument/2006/relationships/hyperlink" Target="https://www.google.co.uk/url?sa=i&amp;rct=j&amp;q=&amp;esrc=s&amp;source=images&amp;cd=&amp;cad=rja&amp;uact=8&amp;ved=0ahUKEwi4sozZipnPAhUCaxQKHZM4ChUQjRwIBw&amp;url=https://www.pinterest.com/bbloomf/vivarium-ideas/&amp;bvm=bv.133178914,d.ZGg&amp;psig=AFQjCNHdsFJO9p_a7RDggioIQw7qbaF_KA&amp;ust=1474293817194665"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jpeg"/><Relationship Id="rId7" Type="http://schemas.openxmlformats.org/officeDocument/2006/relationships/hyperlink" Target="http://www.google.co.uk/url?sa=i&amp;rct=j&amp;q=&amp;esrc=s&amp;source=images&amp;cd=&amp;cad=rja&amp;uact=8&amp;ved=0ahUKEwj9n8ubjpnPAhUEWRQKHShTACoQjRwIBw&amp;url=http://www.thepuppy411.com/how-to-keep-your-dog-if-you-have-pet-allergies/&amp;bvm=bv.133178914,d.ZGg&amp;psig=AFQjCNEWLFHkscgMw1bJQh6NGnbi6unuGw&amp;ust=1474294771391194" TargetMode="External"/><Relationship Id="rId12" Type="http://schemas.openxmlformats.org/officeDocument/2006/relationships/image" Target="../media/image24.jpeg"/><Relationship Id="rId2" Type="http://schemas.openxmlformats.org/officeDocument/2006/relationships/hyperlink" Target="http://www.google.co.uk/url?sa=i&amp;rct=j&amp;q=&amp;esrc=s&amp;source=images&amp;cd=&amp;cad=rja&amp;uact=8&amp;ved=0ahUKEwi81-OAjpnPAhXEuRQKHddXACEQjRwIBw&amp;url=http://safety.lovetoknow.com/Salmonella_Poisoning_Symptoms&amp;bvm=bv.133178914,d.ZGg&amp;psig=AFQjCNE8GRJy-fkS1Gcz7WDjHQYm7lyTjg&amp;ust=1474294721684978" TargetMode="External"/><Relationship Id="rId1" Type="http://schemas.openxmlformats.org/officeDocument/2006/relationships/slideLayout" Target="../slideLayouts/slideLayout11.xml"/><Relationship Id="rId6" Type="http://schemas.openxmlformats.org/officeDocument/2006/relationships/image" Target="../media/image21.jpeg"/><Relationship Id="rId11" Type="http://schemas.openxmlformats.org/officeDocument/2006/relationships/hyperlink" Target="https://www.google.co.uk/url?sa=i&amp;rct=j&amp;q=&amp;esrc=s&amp;source=images&amp;cd=&amp;cad=rja&amp;uact=8&amp;ved=0ahUKEwiSpvW68qPPAhXBWhoKHdUfBLoQjRwIBw&amp;url=https://www.cartoonstock.com/directory/p/pet_snake.asp&amp;psig=AFQjCNG8NldgLVi5EiZWr0D14gbLo5BDcQ&amp;ust=1474665284595400" TargetMode="External"/><Relationship Id="rId5" Type="http://schemas.openxmlformats.org/officeDocument/2006/relationships/hyperlink" Target="http://www.google.co.uk/url?sa=i&amp;rct=j&amp;q=&amp;esrc=s&amp;source=images&amp;cd=&amp;cad=rja&amp;uact=8&amp;ved=0ahUKEwif0sTVjZnPAhVDOBQKHWKBANwQjRwIBw&amp;url=http://yesfive.net/2011/08/08/salmonella-food-poisoning/&amp;bvm=bv.133178914,d.ZGg&amp;psig=AFQjCNFAd4BTt4peRbwoDEOhbi-i3QM0Kw&amp;ust=1474294553641462" TargetMode="External"/><Relationship Id="rId10" Type="http://schemas.openxmlformats.org/officeDocument/2006/relationships/image" Target="../media/image23.jpeg"/><Relationship Id="rId4" Type="http://schemas.openxmlformats.org/officeDocument/2006/relationships/image" Target="../media/image14.wmf"/><Relationship Id="rId9" Type="http://schemas.openxmlformats.org/officeDocument/2006/relationships/hyperlink" Target="https://www.google.co.uk/url?sa=i&amp;rct=j&amp;q=&amp;esrc=s&amp;source=images&amp;cd=&amp;ved=0ahUKEwiDq_WJj5nPAhUHXBQKHX8BDHAQjRwIBw&amp;url=https://www.reddit.com/r/photoshopbattles/comments/3jg3mn/psbattle_snake_biting_a_mans_face/&amp;bvm=bv.133178914,d.ZGg&amp;psig=AFQjCNET685Dm8AmBaBxAFmlTQXxndQF4w&amp;ust=1474294931232105"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www.google.co.uk/url?sa=i&amp;rct=j&amp;q=&amp;esrc=s&amp;source=images&amp;cd=&amp;cad=rja&amp;uact=8&amp;ved=0ahUKEwiZ45b0lJnPAhUMaxQKHatiDlgQjRwIBw&amp;url=http://www.ebay.com.au/itm/GQC-053-Critter-Keeper-21cm-Plastic-Enclosure-Insect-Cage-Reptile-Spider-Fish-/181016539296&amp;psig=AFQjCNGkC3z9ctm59Ct97Fk60u28p-yZag&amp;ust=1474296552564086" TargetMode="External"/><Relationship Id="rId7" Type="http://schemas.openxmlformats.org/officeDocument/2006/relationships/image" Target="../media/image27.jpeg"/><Relationship Id="rId12" Type="http://schemas.openxmlformats.org/officeDocument/2006/relationships/image" Target="../media/image30.jpeg"/><Relationship Id="rId2" Type="http://schemas.openxmlformats.org/officeDocument/2006/relationships/image" Target="../media/image14.wmf"/><Relationship Id="rId1" Type="http://schemas.openxmlformats.org/officeDocument/2006/relationships/slideLayout" Target="../slideLayouts/slideLayout11.xml"/><Relationship Id="rId6" Type="http://schemas.openxmlformats.org/officeDocument/2006/relationships/image" Target="../media/image26.jpeg"/><Relationship Id="rId11" Type="http://schemas.openxmlformats.org/officeDocument/2006/relationships/hyperlink" Target="http://www.google.co.uk/url?sa=i&amp;rct=j&amp;q=&amp;esrc=s&amp;source=images&amp;cd=&amp;cad=rja&amp;uact=8&amp;ved=0ahUKEwiQ8JfVlpnPAhXEPRQKHWkYDyUQjRwIBw&amp;url=http://www.sears.com/findingking-temperature-humidity-data-logger-with-on-off-switch/p-SPM7415684102&amp;psig=AFQjCNGfVdEgxL42cYJikOvbGkTI60NPdg&amp;ust=1474297054061705" TargetMode="External"/><Relationship Id="rId5" Type="http://schemas.openxmlformats.org/officeDocument/2006/relationships/hyperlink" Target="https://www.google.co.uk/url?sa=i&amp;rct=j&amp;q=&amp;esrc=s&amp;source=images&amp;cd=&amp;cad=rja&amp;uact=8&amp;ved=0ahUKEwj3_vuTlZnPAhVEPxQKHXpqAfkQjRwIBw&amp;url=https://www.pinterest.com/reptilecentre/reptile-products/&amp;psig=AFQjCNGrFD7bCxmzzIqZDWiSlYzIuZUm1w&amp;ust=1474296627631325" TargetMode="External"/><Relationship Id="rId10" Type="http://schemas.openxmlformats.org/officeDocument/2006/relationships/image" Target="../media/image29.jpeg"/><Relationship Id="rId4" Type="http://schemas.openxmlformats.org/officeDocument/2006/relationships/image" Target="../media/image25.jpeg"/><Relationship Id="rId9" Type="http://schemas.openxmlformats.org/officeDocument/2006/relationships/hyperlink" Target="http://www.google.co.uk/url?sa=i&amp;rct=j&amp;q=&amp;esrc=s&amp;source=images&amp;cd=&amp;cad=rja&amp;uact=8&amp;ved=0ahUKEwiBgLajlpnPAhWDbxQKHcPKAOUQjRwIBw&amp;url=http://www.ebay.co.uk/bhp/day-night-thermostat&amp;psig=AFQjCNEd1gJO4FlfNRfJCTCkuVFV-DpDBw&amp;ust=147429693919536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wmf"/><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wmf"/><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wmf"/><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52400" y="1459873"/>
            <a:ext cx="8702613" cy="2491063"/>
          </a:xfrm>
        </p:spPr>
        <p:txBody>
          <a:bodyPr/>
          <a:lstStyle/>
          <a:p>
            <a:pPr>
              <a:lnSpc>
                <a:spcPct val="100000"/>
              </a:lnSpc>
            </a:pPr>
            <a:r>
              <a:rPr lang="en-US" sz="3200" dirty="0"/>
              <a:t>Threats to reptiles and amphibians posed by live trade: reconciling conservation, welfare and sustainable use</a:t>
            </a:r>
            <a:endParaRPr lang="en-US" sz="3200" b="1" i="1" dirty="0" smtClean="0"/>
          </a:p>
        </p:txBody>
      </p:sp>
      <p:sp>
        <p:nvSpPr>
          <p:cNvPr id="10" name="Text Placeholder 9"/>
          <p:cNvSpPr>
            <a:spLocks noGrp="1"/>
          </p:cNvSpPr>
          <p:nvPr>
            <p:ph type="body" sz="quarter" idx="13"/>
          </p:nvPr>
        </p:nvSpPr>
        <p:spPr>
          <a:xfrm>
            <a:off x="152400" y="3675797"/>
            <a:ext cx="8723086" cy="903176"/>
          </a:xfrm>
        </p:spPr>
        <p:txBody>
          <a:bodyPr/>
          <a:lstStyle/>
          <a:p>
            <a:r>
              <a:rPr lang="en-US" sz="2400" b="1" dirty="0" smtClean="0"/>
              <a:t>Richard </a:t>
            </a:r>
            <a:r>
              <a:rPr lang="en-US" sz="2400" b="1" dirty="0"/>
              <a:t>A. </a:t>
            </a:r>
            <a:r>
              <a:rPr lang="en-US" sz="2400" b="1" dirty="0" smtClean="0"/>
              <a:t>Griffiths</a:t>
            </a:r>
            <a:r>
              <a:rPr lang="en-US" sz="2000" b="1" dirty="0"/>
              <a:t>	</a:t>
            </a:r>
            <a:r>
              <a:rPr lang="en-US" sz="2000" b="1" dirty="0" smtClean="0"/>
              <a:t>		</a:t>
            </a:r>
            <a:r>
              <a:rPr lang="en-US" sz="1800" dirty="0" smtClean="0"/>
              <a:t>R.A.Griffiths@kent.ac.uk</a:t>
            </a:r>
            <a:endParaRPr lang="en-US" sz="1800" dirty="0"/>
          </a:p>
        </p:txBody>
      </p:sp>
      <p:pic>
        <p:nvPicPr>
          <p:cNvPr id="14" name="Picture 10" descr="green red-eyed tree fro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68188" y="5140705"/>
            <a:ext cx="1785258" cy="142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G_3417.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734540" y="5116864"/>
            <a:ext cx="1464546" cy="1407113"/>
          </a:xfrm>
          <a:prstGeom prst="rect">
            <a:avLst/>
          </a:prstGeom>
        </p:spPr>
      </p:pic>
      <p:pic>
        <p:nvPicPr>
          <p:cNvPr id="17" name="Picture 4" descr="DICE logo new.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75640" y="66864"/>
            <a:ext cx="1620017" cy="13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descr="Image result for corroboree fro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bwMode="auto">
          <a:xfrm>
            <a:off x="447675" y="361950"/>
            <a:ext cx="2095500" cy="2667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133191" y="385715"/>
            <a:ext cx="7406185" cy="8563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algn="ctr"/>
            <a:r>
              <a:rPr lang="en-US" sz="2000" b="1" i="1" dirty="0" smtClean="0">
                <a:solidFill>
                  <a:srgbClr val="003882"/>
                </a:solidFill>
              </a:rPr>
              <a:t>Dead or Alive: Towards a Sustainable Wildlife Trade</a:t>
            </a:r>
          </a:p>
          <a:p>
            <a:pPr marL="342900" algn="ctr"/>
            <a:r>
              <a:rPr lang="en-US" sz="2000" b="1" dirty="0" smtClean="0">
                <a:solidFill>
                  <a:srgbClr val="003882"/>
                </a:solidFill>
              </a:rPr>
              <a:t>3-4 December 2019</a:t>
            </a:r>
          </a:p>
          <a:p>
            <a:pPr marL="342900" algn="ctr"/>
            <a:endParaRPr kumimoji="0" lang="en-GB" sz="1800" b="1" i="0" u="none" strike="noStrike" cap="none" normalizeH="0" baseline="0" dirty="0" smtClean="0">
              <a:ln>
                <a:noFill/>
              </a:ln>
              <a:solidFill>
                <a:srgbClr val="003882"/>
              </a:solidFill>
              <a:effectLst/>
            </a:endParaRPr>
          </a:p>
        </p:txBody>
      </p:sp>
      <p:pic>
        <p:nvPicPr>
          <p:cNvPr id="717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1" y="5116865"/>
            <a:ext cx="1690468" cy="144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919807" y="5140706"/>
            <a:ext cx="1693201" cy="141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272994" y="5089755"/>
            <a:ext cx="1688125" cy="14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10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10</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198" y="6504109"/>
            <a:ext cx="46360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cs typeface="Arial" charset="0"/>
              </a:rPr>
              <a:t>Robinson </a:t>
            </a:r>
            <a:r>
              <a:rPr kumimoji="0" lang="en-GB" sz="1600" b="0" i="1" u="none" strike="noStrike" cap="none" normalizeH="0" baseline="0" dirty="0" smtClean="0">
                <a:ln>
                  <a:noFill/>
                </a:ln>
                <a:solidFill>
                  <a:schemeClr val="tx1"/>
                </a:solidFill>
                <a:effectLst/>
                <a:latin typeface="Arial" charset="0"/>
                <a:cs typeface="Arial" charset="0"/>
              </a:rPr>
              <a:t>et al.</a:t>
            </a:r>
            <a:r>
              <a:rPr kumimoji="0" lang="en-GB" sz="1600" b="0" i="0" u="none" strike="noStrike" cap="none" normalizeH="0" baseline="0" dirty="0" smtClean="0">
                <a:ln>
                  <a:noFill/>
                </a:ln>
                <a:solidFill>
                  <a:schemeClr val="tx1"/>
                </a:solidFill>
                <a:effectLst/>
                <a:latin typeface="Arial" charset="0"/>
                <a:cs typeface="Arial" charset="0"/>
              </a:rPr>
              <a:t> </a:t>
            </a:r>
            <a:r>
              <a:rPr kumimoji="0" lang="en-GB" sz="1600" b="0" i="1" u="none" strike="noStrike" cap="none" normalizeH="0" baseline="0" dirty="0" err="1" smtClean="0">
                <a:ln>
                  <a:noFill/>
                </a:ln>
                <a:solidFill>
                  <a:schemeClr val="tx1"/>
                </a:solidFill>
                <a:effectLst/>
                <a:latin typeface="Arial" charset="0"/>
                <a:cs typeface="Arial" charset="0"/>
              </a:rPr>
              <a:t>Biol</a:t>
            </a:r>
            <a:r>
              <a:rPr kumimoji="0" lang="en-GB" sz="1600" b="0" i="1" u="none" strike="noStrike" cap="none" normalizeH="0" baseline="0" dirty="0" smtClean="0">
                <a:ln>
                  <a:noFill/>
                </a:ln>
                <a:solidFill>
                  <a:schemeClr val="tx1"/>
                </a:solidFill>
                <a:effectLst/>
                <a:latin typeface="Arial" charset="0"/>
                <a:cs typeface="Arial" charset="0"/>
              </a:rPr>
              <a:t> Cons</a:t>
            </a:r>
            <a:r>
              <a:rPr kumimoji="0" lang="en-GB" sz="1600" b="0" i="0" u="none" strike="noStrike" cap="none" normalizeH="0" baseline="0" dirty="0" smtClean="0">
                <a:ln>
                  <a:noFill/>
                </a:ln>
                <a:solidFill>
                  <a:schemeClr val="tx1"/>
                </a:solidFill>
                <a:effectLst/>
                <a:latin typeface="Arial" charset="0"/>
                <a:cs typeface="Arial" charset="0"/>
              </a:rPr>
              <a:t> </a:t>
            </a:r>
            <a:r>
              <a:rPr kumimoji="0" lang="en-GB" sz="1600" b="1" i="0" u="none" strike="noStrike" cap="none" normalizeH="0" baseline="0" dirty="0" smtClean="0">
                <a:ln>
                  <a:noFill/>
                </a:ln>
                <a:solidFill>
                  <a:schemeClr val="tx1"/>
                </a:solidFill>
                <a:effectLst/>
                <a:latin typeface="Arial" charset="0"/>
                <a:cs typeface="Arial" charset="0"/>
              </a:rPr>
              <a:t>184</a:t>
            </a:r>
            <a:r>
              <a:rPr kumimoji="0" lang="en-GB" sz="1600" b="0" i="0" u="none" strike="noStrike" cap="none" normalizeH="0" baseline="0" dirty="0" smtClean="0">
                <a:ln>
                  <a:noFill/>
                </a:ln>
                <a:solidFill>
                  <a:schemeClr val="tx1"/>
                </a:solidFill>
                <a:effectLst/>
                <a:latin typeface="Arial" charset="0"/>
                <a:cs typeface="Arial" charset="0"/>
              </a:rPr>
              <a:t>: 42-50 (2015)</a:t>
            </a:r>
          </a:p>
        </p:txBody>
      </p:sp>
      <p:sp>
        <p:nvSpPr>
          <p:cNvPr id="7"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Trade in top ten CITES listed reptiles:</a:t>
            </a:r>
          </a:p>
          <a:p>
            <a:r>
              <a:rPr lang="en-GB" kern="0" dirty="0" smtClean="0"/>
              <a:t>1996-2012</a:t>
            </a:r>
            <a:endParaRPr lang="en-GB" kern="0"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199" y="1555552"/>
            <a:ext cx="8657754" cy="49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415272" y="5950057"/>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66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11</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198" y="6504109"/>
            <a:ext cx="46360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cs typeface="Arial" charset="0"/>
              </a:rPr>
              <a:t>Robinson </a:t>
            </a:r>
            <a:r>
              <a:rPr kumimoji="0" lang="en-GB" sz="1600" b="0" i="1" u="none" strike="noStrike" cap="none" normalizeH="0" baseline="0" dirty="0" smtClean="0">
                <a:ln>
                  <a:noFill/>
                </a:ln>
                <a:solidFill>
                  <a:schemeClr val="tx1"/>
                </a:solidFill>
                <a:effectLst/>
                <a:latin typeface="Arial" charset="0"/>
                <a:cs typeface="Arial" charset="0"/>
              </a:rPr>
              <a:t>et al.</a:t>
            </a:r>
            <a:r>
              <a:rPr kumimoji="0" lang="en-GB" sz="1600" b="0" i="0" u="none" strike="noStrike" cap="none" normalizeH="0" baseline="0" dirty="0" smtClean="0">
                <a:ln>
                  <a:noFill/>
                </a:ln>
                <a:solidFill>
                  <a:schemeClr val="tx1"/>
                </a:solidFill>
                <a:effectLst/>
                <a:latin typeface="Arial" charset="0"/>
                <a:cs typeface="Arial" charset="0"/>
              </a:rPr>
              <a:t> </a:t>
            </a:r>
            <a:r>
              <a:rPr kumimoji="0" lang="en-GB" sz="1600" b="0" i="1" u="none" strike="noStrike" cap="none" normalizeH="0" baseline="0" dirty="0" err="1" smtClean="0">
                <a:ln>
                  <a:noFill/>
                </a:ln>
                <a:solidFill>
                  <a:schemeClr val="tx1"/>
                </a:solidFill>
                <a:effectLst/>
                <a:latin typeface="Arial" charset="0"/>
                <a:cs typeface="Arial" charset="0"/>
              </a:rPr>
              <a:t>Biol</a:t>
            </a:r>
            <a:r>
              <a:rPr kumimoji="0" lang="en-GB" sz="1600" b="0" i="1" u="none" strike="noStrike" cap="none" normalizeH="0" baseline="0" dirty="0" smtClean="0">
                <a:ln>
                  <a:noFill/>
                </a:ln>
                <a:solidFill>
                  <a:schemeClr val="tx1"/>
                </a:solidFill>
                <a:effectLst/>
                <a:latin typeface="Arial" charset="0"/>
                <a:cs typeface="Arial" charset="0"/>
              </a:rPr>
              <a:t> Cons</a:t>
            </a:r>
            <a:r>
              <a:rPr kumimoji="0" lang="en-GB" sz="1600" b="0" i="0" u="none" strike="noStrike" cap="none" normalizeH="0" baseline="0" dirty="0" smtClean="0">
                <a:ln>
                  <a:noFill/>
                </a:ln>
                <a:solidFill>
                  <a:schemeClr val="tx1"/>
                </a:solidFill>
                <a:effectLst/>
                <a:latin typeface="Arial" charset="0"/>
                <a:cs typeface="Arial" charset="0"/>
              </a:rPr>
              <a:t> </a:t>
            </a:r>
            <a:r>
              <a:rPr kumimoji="0" lang="en-GB" sz="1600" b="1" i="0" u="none" strike="noStrike" cap="none" normalizeH="0" baseline="0" dirty="0" smtClean="0">
                <a:ln>
                  <a:noFill/>
                </a:ln>
                <a:solidFill>
                  <a:schemeClr val="tx1"/>
                </a:solidFill>
                <a:effectLst/>
                <a:latin typeface="Arial" charset="0"/>
                <a:cs typeface="Arial" charset="0"/>
              </a:rPr>
              <a:t>184</a:t>
            </a:r>
            <a:r>
              <a:rPr kumimoji="0" lang="en-GB" sz="1600" b="0" i="0" u="none" strike="noStrike" cap="none" normalizeH="0" baseline="0" dirty="0" smtClean="0">
                <a:ln>
                  <a:noFill/>
                </a:ln>
                <a:solidFill>
                  <a:schemeClr val="tx1"/>
                </a:solidFill>
                <a:effectLst/>
                <a:latin typeface="Arial" charset="0"/>
                <a:cs typeface="Arial" charset="0"/>
              </a:rPr>
              <a:t>: 42-50 (2015)</a:t>
            </a:r>
          </a:p>
        </p:txBody>
      </p:sp>
      <p:sp>
        <p:nvSpPr>
          <p:cNvPr id="7"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Trade in top ten CITES listed reptiles:</a:t>
            </a:r>
          </a:p>
          <a:p>
            <a:r>
              <a:rPr lang="en-GB" kern="0" dirty="0" smtClean="0"/>
              <a:t>1996-2012</a:t>
            </a:r>
            <a:endParaRPr lang="en-GB" kern="0"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199" y="1555552"/>
            <a:ext cx="8657754" cy="49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green iguana">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09019" y="4805189"/>
            <a:ext cx="1548581" cy="1005090"/>
          </a:xfrm>
          <a:prstGeom prst="trapezoid">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royal python">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521241" y="3876907"/>
            <a:ext cx="1136359" cy="590907"/>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3210" y="1555552"/>
            <a:ext cx="5115503" cy="941796"/>
          </a:xfrm>
          <a:prstGeom prst="rect">
            <a:avLst/>
          </a:prstGeom>
          <a:noFill/>
        </p:spPr>
        <p:txBody>
          <a:bodyPr wrap="none" rtlCol="0">
            <a:spAutoFit/>
          </a:bodyPr>
          <a:lstStyle/>
          <a:p>
            <a:pPr marL="457200" indent="-457200">
              <a:buFont typeface="Arial" panose="020B0604020202020204" pitchFamily="34" charset="0"/>
              <a:buChar char="•"/>
            </a:pPr>
            <a:r>
              <a:rPr lang="en-GB" dirty="0"/>
              <a:t>d</a:t>
            </a:r>
            <a:r>
              <a:rPr lang="en-GB" dirty="0" smtClean="0"/>
              <a:t>ecrease in wild caught</a:t>
            </a:r>
          </a:p>
          <a:p>
            <a:pPr marL="457200" indent="-457200">
              <a:buFont typeface="Arial" panose="020B0604020202020204" pitchFamily="34" charset="0"/>
              <a:buChar char="•"/>
            </a:pPr>
            <a:r>
              <a:rPr lang="en-GB" dirty="0"/>
              <a:t>i</a:t>
            </a:r>
            <a:r>
              <a:rPr lang="en-GB" dirty="0" smtClean="0"/>
              <a:t>ncrease in ranched/captive bred</a:t>
            </a:r>
            <a:endParaRPr lang="en-GB" dirty="0"/>
          </a:p>
        </p:txBody>
      </p:sp>
      <p:pic>
        <p:nvPicPr>
          <p:cNvPr id="11"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75886"/>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4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12</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198" y="6504109"/>
            <a:ext cx="46360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r>
              <a:rPr lang="en-GB" sz="1600" dirty="0" smtClean="0"/>
              <a:t>Source: EU statistics</a:t>
            </a:r>
            <a:endParaRPr kumimoji="0" lang="en-GB" sz="1600" b="0" i="0" u="none" strike="noStrike" cap="none" normalizeH="0" baseline="0" dirty="0" smtClean="0">
              <a:ln>
                <a:noFill/>
              </a:ln>
              <a:solidFill>
                <a:schemeClr val="tx1"/>
              </a:solidFill>
              <a:effectLst/>
              <a:latin typeface="Arial" charset="0"/>
              <a:cs typeface="Arial" charset="0"/>
            </a:endParaRPr>
          </a:p>
        </p:txBody>
      </p:sp>
      <p:sp>
        <p:nvSpPr>
          <p:cNvPr id="7" name="Title 2"/>
          <p:cNvSpPr txBox="1">
            <a:spLocks/>
          </p:cNvSpPr>
          <p:nvPr/>
        </p:nvSpPr>
        <p:spPr>
          <a:xfrm>
            <a:off x="569439" y="528797"/>
            <a:ext cx="8574561"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Imports of non-CITES listed species into the EU:</a:t>
            </a:r>
          </a:p>
          <a:p>
            <a:r>
              <a:rPr lang="en-GB" kern="0" dirty="0" smtClean="0"/>
              <a:t>2005-2015</a:t>
            </a:r>
          </a:p>
        </p:txBody>
      </p:sp>
      <p:sp>
        <p:nvSpPr>
          <p:cNvPr id="4" name="AutoShape 4" descr="Image result for dendrobates auratus CITES listin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bwMode="auto">
          <a:xfrm>
            <a:off x="1772529" y="2011680"/>
            <a:ext cx="3066755" cy="207732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440" y="1480808"/>
            <a:ext cx="6804052" cy="473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2053883" y="5949103"/>
            <a:ext cx="5134708" cy="26333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2" name="TextBox 11"/>
          <p:cNvSpPr txBox="1"/>
          <p:nvPr/>
        </p:nvSpPr>
        <p:spPr>
          <a:xfrm>
            <a:off x="1888723" y="5949103"/>
            <a:ext cx="5371983" cy="261610"/>
          </a:xfrm>
          <a:prstGeom prst="rect">
            <a:avLst/>
          </a:prstGeom>
          <a:noFill/>
        </p:spPr>
        <p:txBody>
          <a:bodyPr wrap="none" rtlCol="0">
            <a:spAutoFit/>
          </a:bodyPr>
          <a:lstStyle/>
          <a:p>
            <a:r>
              <a:rPr lang="en-GB" sz="1100" b="1" dirty="0" smtClean="0"/>
              <a:t>2005    2006     2007    2008    2009     2010     2011    2012    2013     2014     2015</a:t>
            </a:r>
            <a:endParaRPr lang="en-GB" sz="1100" b="1" dirty="0"/>
          </a:p>
        </p:txBody>
      </p:sp>
    </p:spTree>
    <p:extLst>
      <p:ext uri="{BB962C8B-B14F-4D97-AF65-F5344CB8AC3E}">
        <p14:creationId xmlns:p14="http://schemas.microsoft.com/office/powerpoint/2010/main" val="276935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13</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7"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Captive-bred = ‘good’, wild-caught = ‘bad’?</a:t>
            </a:r>
            <a:endParaRPr lang="en-GB" kern="0" dirty="0"/>
          </a:p>
        </p:txBody>
      </p:sp>
      <p:pic>
        <p:nvPicPr>
          <p:cNvPr id="8" name="Picture 4" descr="http://www.cartoonstock.com/newscartoons/cartoonists/jco/lowres/jcon4608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115" y="1272341"/>
            <a:ext cx="6967973" cy="46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742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Darwin - chameleons\Madagascar 2012\IMG_15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84213" y="765175"/>
            <a:ext cx="7552067" cy="830997"/>
          </a:xfrm>
          <a:prstGeom prst="rect">
            <a:avLst/>
          </a:prstGeom>
          <a:solidFill>
            <a:schemeClr val="tx1"/>
          </a:solidFill>
          <a:ln w="9525" algn="ctr">
            <a:solidFill>
              <a:schemeClr val="tx1"/>
            </a:solidFill>
            <a:round/>
            <a:headEnd/>
            <a:tailEnd/>
          </a:ln>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endParaRPr lang="en-GB" altLang="en-US"/>
          </a:p>
        </p:txBody>
      </p:sp>
      <p:sp>
        <p:nvSpPr>
          <p:cNvPr id="3" name="TextBox 2"/>
          <p:cNvSpPr txBox="1"/>
          <p:nvPr/>
        </p:nvSpPr>
        <p:spPr>
          <a:xfrm>
            <a:off x="684213" y="765175"/>
            <a:ext cx="7552067" cy="830997"/>
          </a:xfrm>
          <a:prstGeom prst="rect">
            <a:avLst/>
          </a:prstGeom>
          <a:solidFill>
            <a:schemeClr val="bg1"/>
          </a:solidFill>
        </p:spPr>
        <p:txBody>
          <a:bodyPr wrap="none">
            <a:spAutoFit/>
          </a:bodyPr>
          <a:lstStyle/>
          <a:p>
            <a:pPr>
              <a:defRPr/>
            </a:pPr>
            <a:r>
              <a:rPr lang="en-GB" sz="4800" b="1" dirty="0">
                <a:solidFill>
                  <a:srgbClr val="09357B"/>
                </a:solidFill>
                <a:latin typeface="+mn-lt"/>
              </a:rPr>
              <a:t>What is </a:t>
            </a:r>
            <a:r>
              <a:rPr lang="en-GB" sz="4800" b="1" dirty="0" smtClean="0">
                <a:solidFill>
                  <a:srgbClr val="09357B"/>
                </a:solidFill>
                <a:latin typeface="+mn-lt"/>
              </a:rPr>
              <a:t>sustainable </a:t>
            </a:r>
            <a:r>
              <a:rPr lang="en-GB" sz="4800" b="1" dirty="0">
                <a:solidFill>
                  <a:srgbClr val="09357B"/>
                </a:solidFill>
                <a:latin typeface="+mn-lt"/>
              </a:rPr>
              <a:t>use?</a:t>
            </a:r>
          </a:p>
        </p:txBody>
      </p:sp>
      <p:sp>
        <p:nvSpPr>
          <p:cNvPr id="2" name="TextBox 1"/>
          <p:cNvSpPr txBox="1"/>
          <p:nvPr/>
        </p:nvSpPr>
        <p:spPr>
          <a:xfrm>
            <a:off x="588333" y="4772025"/>
            <a:ext cx="8220075" cy="1868204"/>
          </a:xfrm>
          <a:prstGeom prst="rect">
            <a:avLst/>
          </a:prstGeom>
          <a:solidFill>
            <a:schemeClr val="bg1"/>
          </a:solidFill>
          <a:ln>
            <a:solidFill>
              <a:schemeClr val="tx1"/>
            </a:solidFill>
          </a:ln>
        </p:spPr>
        <p:txBody>
          <a:bodyPr wrap="square" rtlCol="0">
            <a:spAutoFit/>
          </a:bodyPr>
          <a:lstStyle/>
          <a:p>
            <a:r>
              <a:rPr lang="en-US" sz="2000" b="1" dirty="0" smtClean="0">
                <a:solidFill>
                  <a:srgbClr val="09357B"/>
                </a:solidFill>
              </a:rPr>
              <a:t>Convention on Biological Diversity:</a:t>
            </a:r>
            <a:endParaRPr lang="en-US" sz="2000" b="1" dirty="0">
              <a:solidFill>
                <a:srgbClr val="09357B"/>
              </a:solidFill>
            </a:endParaRPr>
          </a:p>
          <a:p>
            <a:r>
              <a:rPr lang="en-US" sz="1800" i="1" dirty="0" smtClean="0"/>
              <a:t>“Sustainable </a:t>
            </a:r>
            <a:r>
              <a:rPr lang="en-US" sz="1800" i="1" dirty="0"/>
              <a:t>wildlife management (SWM) is the sound management of wildlife species to sustain their populations and habitat over time, taking into account the socioeconomic needs of human populations. This requires that all land-users within the wildlife habitat are aware of and consider the effects of their activities on the wildlife resources and habitat, and on other user groups</a:t>
            </a:r>
            <a:r>
              <a:rPr lang="en-US" sz="1800" i="1" dirty="0" smtClean="0"/>
              <a:t>.” </a:t>
            </a:r>
            <a:endParaRPr lang="en-GB" sz="1800" i="1" dirty="0"/>
          </a:p>
        </p:txBody>
      </p:sp>
    </p:spTree>
    <p:extLst>
      <p:ext uri="{BB962C8B-B14F-4D97-AF65-F5344CB8AC3E}">
        <p14:creationId xmlns:p14="http://schemas.microsoft.com/office/powerpoint/2010/main" val="2850290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15</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198" y="6504109"/>
            <a:ext cx="46360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p:txBody>
      </p:sp>
      <p:sp>
        <p:nvSpPr>
          <p:cNvPr id="7" name="Title 2"/>
          <p:cNvSpPr txBox="1">
            <a:spLocks/>
          </p:cNvSpPr>
          <p:nvPr/>
        </p:nvSpPr>
        <p:spPr>
          <a:xfrm>
            <a:off x="569439" y="528797"/>
            <a:ext cx="8574561"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Calculating Maximum Sustainable Yield (MSY)</a:t>
            </a:r>
          </a:p>
        </p:txBody>
      </p:sp>
      <p:sp>
        <p:nvSpPr>
          <p:cNvPr id="4" name="AutoShape 4" descr="Image result for dendrobates auratus CITES listin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bwMode="auto">
          <a:xfrm>
            <a:off x="2053883" y="5949103"/>
            <a:ext cx="5134708" cy="26333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198" y="1543307"/>
            <a:ext cx="8400138" cy="4259225"/>
          </a:xfrm>
          <a:prstGeom prst="rect">
            <a:avLst/>
          </a:prstGeom>
        </p:spPr>
      </p:pic>
    </p:spTree>
    <p:extLst>
      <p:ext uri="{BB962C8B-B14F-4D97-AF65-F5344CB8AC3E}">
        <p14:creationId xmlns:p14="http://schemas.microsoft.com/office/powerpoint/2010/main" val="3471267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0" y="1828800"/>
            <a:ext cx="9296400" cy="5029200"/>
            <a:chOff x="0" y="1828800"/>
            <a:chExt cx="9296400" cy="5029200"/>
          </a:xfrm>
        </p:grpSpPr>
        <p:sp>
          <p:nvSpPr>
            <p:cNvPr id="15" name="ZoneTexte 14"/>
            <p:cNvSpPr txBox="1"/>
            <p:nvPr/>
          </p:nvSpPr>
          <p:spPr>
            <a:xfrm>
              <a:off x="0" y="1828800"/>
              <a:ext cx="9144000" cy="5029200"/>
            </a:xfrm>
            <a:prstGeom prst="rect">
              <a:avLst/>
            </a:prstGeom>
            <a:solidFill>
              <a:schemeClr val="tx1"/>
            </a:solidFill>
          </p:spPr>
          <p:txBody>
            <a:bodyPr wrap="square" rtlCol="0">
              <a:spAutoFit/>
            </a:bodyPr>
            <a:lstStyle/>
            <a:p>
              <a:endParaRPr lang="fr-FR" dirty="0"/>
            </a:p>
          </p:txBody>
        </p:sp>
        <p:pic>
          <p:nvPicPr>
            <p:cNvPr id="16" name="Image 9" descr="B. perarm 04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72000"/>
              <a:ext cx="2338388" cy="1752600"/>
            </a:xfrm>
            <a:prstGeom prst="rect">
              <a:avLst/>
            </a:prstGeom>
            <a:noFill/>
            <a:ln w="9525">
              <a:noFill/>
              <a:miter lim="800000"/>
              <a:headEnd/>
              <a:tailEnd/>
            </a:ln>
          </p:spPr>
        </p:pic>
        <p:pic>
          <p:nvPicPr>
            <p:cNvPr id="17" name="Picture 3" descr="F:\Photo poster\FB.jpg"/>
            <p:cNvPicPr>
              <a:picLocks noChangeAspect="1" noChangeArrowheads="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029200" y="2590800"/>
              <a:ext cx="4267200" cy="3389313"/>
            </a:xfrm>
            <a:prstGeom prst="rect">
              <a:avLst/>
            </a:prstGeom>
            <a:noFill/>
            <a:ln w="9525">
              <a:noFill/>
              <a:miter lim="800000"/>
              <a:headEnd/>
              <a:tailEnd/>
            </a:ln>
          </p:spPr>
        </p:pic>
        <p:pic>
          <p:nvPicPr>
            <p:cNvPr id="18" name="Image 15" descr="Picture 09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200400"/>
              <a:ext cx="1463675" cy="1096963"/>
            </a:xfrm>
            <a:prstGeom prst="ellipse">
              <a:avLst/>
            </a:prstGeom>
            <a:noFill/>
            <a:ln w="9525">
              <a:noFill/>
              <a:miter lim="800000"/>
              <a:headEnd/>
              <a:tailEnd/>
            </a:ln>
          </p:spPr>
        </p:pic>
        <p:pic>
          <p:nvPicPr>
            <p:cNvPr id="19" name="Image 3" descr="IMGP2179.JPG"/>
            <p:cNvPicPr>
              <a:picLocks noChangeAspect="1"/>
            </p:cNvPicPr>
            <p:nvPr/>
          </p:nvPicPr>
          <p:blipFill>
            <a:blip r:embed="rId6" cstate="email">
              <a:lum bright="-10000"/>
              <a:extLst>
                <a:ext uri="{28A0092B-C50C-407E-A947-70E740481C1C}">
                  <a14:useLocalDpi xmlns:a14="http://schemas.microsoft.com/office/drawing/2010/main"/>
                </a:ext>
              </a:extLst>
            </a:blip>
            <a:srcRect/>
            <a:stretch>
              <a:fillRect/>
            </a:stretch>
          </p:blipFill>
          <p:spPr bwMode="auto">
            <a:xfrm>
              <a:off x="2332598" y="4343400"/>
              <a:ext cx="3352240" cy="2514600"/>
            </a:xfrm>
            <a:prstGeom prst="ellipse">
              <a:avLst/>
            </a:prstGeom>
            <a:noFill/>
            <a:ln w="9525">
              <a:noFill/>
              <a:miter lim="800000"/>
              <a:headEnd/>
              <a:tailEnd/>
            </a:ln>
            <a:effectLst>
              <a:softEdge rad="63500"/>
            </a:effectLst>
          </p:spPr>
        </p:pic>
        <p:pic>
          <p:nvPicPr>
            <p:cNvPr id="20" name="Picture 5"/>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1738" y="2606677"/>
              <a:ext cx="3429462" cy="1736723"/>
            </a:xfrm>
            <a:prstGeom prst="ellipse">
              <a:avLst/>
            </a:prstGeom>
            <a:noFill/>
            <a:ln w="9525">
              <a:noFill/>
              <a:miter lim="800000"/>
              <a:headEnd/>
              <a:tailEnd/>
            </a:ln>
          </p:spPr>
        </p:pic>
        <p:pic>
          <p:nvPicPr>
            <p:cNvPr id="21" name="Picture 2" descr="F:\Photo poster2\Christian0090.JP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87546" y="4191000"/>
              <a:ext cx="3556454" cy="2667000"/>
            </a:xfrm>
            <a:prstGeom prst="rect">
              <a:avLst/>
            </a:prstGeom>
            <a:noFill/>
            <a:ln w="9525">
              <a:noFill/>
              <a:miter lim="800000"/>
              <a:headEnd/>
              <a:tailEnd/>
            </a:ln>
          </p:spPr>
        </p:pic>
        <p:sp>
          <p:nvSpPr>
            <p:cNvPr id="22" name="ZoneTexte 4"/>
            <p:cNvSpPr txBox="1">
              <a:spLocks noChangeArrowheads="1"/>
            </p:cNvSpPr>
            <p:nvPr/>
          </p:nvSpPr>
          <p:spPr bwMode="auto">
            <a:xfrm>
              <a:off x="3505200" y="1833748"/>
              <a:ext cx="1752600" cy="941796"/>
            </a:xfrm>
            <a:prstGeom prst="rect">
              <a:avLst/>
            </a:prstGeom>
            <a:noFill/>
            <a:ln w="9525">
              <a:noFill/>
              <a:miter lim="800000"/>
              <a:headEnd/>
              <a:tailEnd/>
            </a:ln>
          </p:spPr>
          <p:txBody>
            <a:bodyPr>
              <a:spAutoFit/>
            </a:bodyPr>
            <a:lstStyle/>
            <a:p>
              <a:r>
                <a:rPr lang="fr-FR" sz="2400" i="1" dirty="0">
                  <a:solidFill>
                    <a:schemeClr val="bg1"/>
                  </a:solidFill>
                  <a:latin typeface="+mj-lt"/>
                  <a:cs typeface="Arial" pitchFamily="34" charset="0"/>
                </a:rPr>
                <a:t>Calumma</a:t>
              </a:r>
            </a:p>
            <a:p>
              <a:r>
                <a:rPr lang="fr-FR" sz="2400" dirty="0" smtClean="0">
                  <a:solidFill>
                    <a:schemeClr val="bg1"/>
                  </a:solidFill>
                  <a:latin typeface="+mj-lt"/>
                  <a:cs typeface="Arial" pitchFamily="34" charset="0"/>
                </a:rPr>
                <a:t>38 </a:t>
              </a:r>
              <a:r>
                <a:rPr lang="fr-FR" sz="2400" dirty="0">
                  <a:solidFill>
                    <a:schemeClr val="bg1"/>
                  </a:solidFill>
                  <a:latin typeface="+mj-lt"/>
                  <a:cs typeface="Arial" pitchFamily="34" charset="0"/>
                </a:rPr>
                <a:t>species</a:t>
              </a:r>
            </a:p>
          </p:txBody>
        </p:sp>
        <p:sp>
          <p:nvSpPr>
            <p:cNvPr id="23" name="ZoneTexte 7"/>
            <p:cNvSpPr txBox="1">
              <a:spLocks noChangeArrowheads="1"/>
            </p:cNvSpPr>
            <p:nvPr/>
          </p:nvSpPr>
          <p:spPr bwMode="auto">
            <a:xfrm>
              <a:off x="533400" y="1828800"/>
              <a:ext cx="1752600" cy="1311128"/>
            </a:xfrm>
            <a:prstGeom prst="rect">
              <a:avLst/>
            </a:prstGeom>
            <a:noFill/>
            <a:ln w="9525">
              <a:noFill/>
              <a:miter lim="800000"/>
              <a:headEnd/>
              <a:tailEnd/>
            </a:ln>
          </p:spPr>
          <p:txBody>
            <a:bodyPr>
              <a:spAutoFit/>
            </a:bodyPr>
            <a:lstStyle/>
            <a:p>
              <a:pPr>
                <a:spcBef>
                  <a:spcPts val="0"/>
                </a:spcBef>
              </a:pPr>
              <a:r>
                <a:rPr lang="fr-FR" i="1" dirty="0" err="1" smtClean="0">
                  <a:solidFill>
                    <a:schemeClr val="bg1"/>
                  </a:solidFill>
                  <a:latin typeface="+mj-lt"/>
                  <a:cs typeface="Arial" pitchFamily="34" charset="0"/>
                </a:rPr>
                <a:t>Brookesia</a:t>
              </a:r>
              <a:r>
                <a:rPr lang="fr-FR" i="1" dirty="0" smtClean="0">
                  <a:solidFill>
                    <a:schemeClr val="bg1"/>
                  </a:solidFill>
                  <a:latin typeface="+mj-lt"/>
                  <a:cs typeface="Arial" pitchFamily="34" charset="0"/>
                </a:rPr>
                <a:t>/</a:t>
              </a:r>
            </a:p>
            <a:p>
              <a:pPr>
                <a:spcBef>
                  <a:spcPts val="0"/>
                </a:spcBef>
              </a:pPr>
              <a:r>
                <a:rPr lang="fr-FR" i="1" dirty="0" err="1" smtClean="0">
                  <a:solidFill>
                    <a:schemeClr val="bg1"/>
                  </a:solidFill>
                  <a:latin typeface="+mj-lt"/>
                  <a:cs typeface="Arial" pitchFamily="34" charset="0"/>
                </a:rPr>
                <a:t>Palleon</a:t>
              </a:r>
              <a:endParaRPr lang="fr-FR" i="1" dirty="0">
                <a:solidFill>
                  <a:schemeClr val="bg1"/>
                </a:solidFill>
                <a:latin typeface="+mj-lt"/>
                <a:cs typeface="Arial" pitchFamily="34" charset="0"/>
              </a:endParaRPr>
            </a:p>
            <a:p>
              <a:r>
                <a:rPr lang="fr-FR" dirty="0" smtClean="0">
                  <a:solidFill>
                    <a:schemeClr val="bg1"/>
                  </a:solidFill>
                  <a:latin typeface="+mj-lt"/>
                  <a:cs typeface="Arial" pitchFamily="34" charset="0"/>
                </a:rPr>
                <a:t>32 </a:t>
              </a:r>
              <a:r>
                <a:rPr lang="fr-FR" dirty="0">
                  <a:solidFill>
                    <a:schemeClr val="bg1"/>
                  </a:solidFill>
                  <a:latin typeface="+mj-lt"/>
                  <a:cs typeface="Arial" pitchFamily="34" charset="0"/>
                </a:rPr>
                <a:t>species</a:t>
              </a:r>
            </a:p>
          </p:txBody>
        </p:sp>
        <p:sp>
          <p:nvSpPr>
            <p:cNvPr id="24" name="ZoneTexte 8"/>
            <p:cNvSpPr txBox="1">
              <a:spLocks noChangeArrowheads="1"/>
            </p:cNvSpPr>
            <p:nvPr/>
          </p:nvSpPr>
          <p:spPr bwMode="auto">
            <a:xfrm>
              <a:off x="6629400" y="1853560"/>
              <a:ext cx="1752600" cy="941796"/>
            </a:xfrm>
            <a:prstGeom prst="rect">
              <a:avLst/>
            </a:prstGeom>
            <a:noFill/>
            <a:ln w="9525">
              <a:noFill/>
              <a:miter lim="800000"/>
              <a:headEnd/>
              <a:tailEnd/>
            </a:ln>
          </p:spPr>
          <p:txBody>
            <a:bodyPr>
              <a:spAutoFit/>
            </a:bodyPr>
            <a:lstStyle/>
            <a:p>
              <a:r>
                <a:rPr lang="fr-FR" sz="2400" i="1" dirty="0">
                  <a:solidFill>
                    <a:schemeClr val="bg1"/>
                  </a:solidFill>
                  <a:latin typeface="+mj-lt"/>
                  <a:cs typeface="Arial" pitchFamily="34" charset="0"/>
                </a:rPr>
                <a:t>Furcifer</a:t>
              </a:r>
            </a:p>
            <a:p>
              <a:r>
                <a:rPr lang="fr-FR" dirty="0" smtClean="0">
                  <a:solidFill>
                    <a:schemeClr val="bg1"/>
                  </a:solidFill>
                  <a:latin typeface="+mj-lt"/>
                  <a:cs typeface="Arial" pitchFamily="34" charset="0"/>
                </a:rPr>
                <a:t>24</a:t>
              </a:r>
              <a:r>
                <a:rPr lang="fr-FR" sz="2400" dirty="0" smtClean="0">
                  <a:solidFill>
                    <a:schemeClr val="bg1"/>
                  </a:solidFill>
                  <a:latin typeface="+mj-lt"/>
                  <a:cs typeface="Arial" pitchFamily="34" charset="0"/>
                </a:rPr>
                <a:t> </a:t>
              </a:r>
              <a:r>
                <a:rPr lang="fr-FR" sz="2400" dirty="0">
                  <a:solidFill>
                    <a:schemeClr val="bg1"/>
                  </a:solidFill>
                  <a:latin typeface="+mj-lt"/>
                  <a:cs typeface="Arial" pitchFamily="34" charset="0"/>
                </a:rPr>
                <a:t>species</a:t>
              </a:r>
            </a:p>
          </p:txBody>
        </p:sp>
      </p:grpSp>
      <p:sp>
        <p:nvSpPr>
          <p:cNvPr id="25" name="Title 2"/>
          <p:cNvSpPr txBox="1">
            <a:spLocks/>
          </p:cNvSpPr>
          <p:nvPr/>
        </p:nvSpPr>
        <p:spPr>
          <a:xfrm>
            <a:off x="90487" y="676369"/>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Chameleons of Madagascar</a:t>
            </a:r>
            <a:endParaRPr lang="en-GB" kern="0" dirty="0"/>
          </a:p>
        </p:txBody>
      </p:sp>
    </p:spTree>
    <p:extLst>
      <p:ext uri="{BB962C8B-B14F-4D97-AF65-F5344CB8AC3E}">
        <p14:creationId xmlns:p14="http://schemas.microsoft.com/office/powerpoint/2010/main" val="2751669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1" descr="Domoina and Vola with transec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990" y="1278255"/>
            <a:ext cx="3524894" cy="522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0" y="500863"/>
            <a:ext cx="872570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Estimating chameleon population densities</a:t>
            </a:r>
            <a:endParaRPr lang="en-GB" kern="0" dirty="0"/>
          </a:p>
        </p:txBody>
      </p:sp>
      <p:pic>
        <p:nvPicPr>
          <p:cNvPr id="8194" name="Picture 2" descr="E:\Darwin - chameleons\Madagascar 2010\IMG_323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05686" y="3677835"/>
            <a:ext cx="3343027" cy="3034438"/>
          </a:xfrm>
          <a:prstGeom prst="rect">
            <a:avLst/>
          </a:prstGeom>
          <a:ln>
            <a:noFill/>
          </a:ln>
          <a:effectLst>
            <a:outerShdw blurRad="292100" dist="139700" dir="2700000" algn="tl" rotWithShape="0">
              <a:srgbClr val="333333">
                <a:alpha val="65000"/>
              </a:srgbClr>
            </a:outerShdw>
          </a:effectLst>
        </p:spPr>
      </p:pic>
      <p:pic>
        <p:nvPicPr>
          <p:cNvPr id="3074" name="Picture 2" descr="I:\Toshiba files\Sample Pictures\Madagascar 2011\IMG_07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7706" y="1278254"/>
            <a:ext cx="3484600" cy="2613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44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0" y="500863"/>
            <a:ext cx="872570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Estimating chameleon population densities</a:t>
            </a:r>
            <a:endParaRPr lang="en-GB" kern="0"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5470" y="1304077"/>
            <a:ext cx="6686637" cy="264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942483" y="1304078"/>
            <a:ext cx="6859624" cy="271057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4247053" y="1503594"/>
            <a:ext cx="812628" cy="2603722"/>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96105" y="4392838"/>
            <a:ext cx="3891186" cy="2173697"/>
          </a:xfrm>
          <a:prstGeom prst="rect">
            <a:avLst/>
          </a:prstGeom>
        </p:spPr>
      </p:pic>
      <p:sp>
        <p:nvSpPr>
          <p:cNvPr id="8" name="Rectangle 7"/>
          <p:cNvSpPr/>
          <p:nvPr/>
        </p:nvSpPr>
        <p:spPr bwMode="auto">
          <a:xfrm>
            <a:off x="2116183" y="4306832"/>
            <a:ext cx="4223657" cy="234651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133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7981672" cy="646331"/>
          </a:xfrm>
          <a:prstGeom prst="rect">
            <a:avLst/>
          </a:prstGeom>
          <a:noFill/>
        </p:spPr>
        <p:txBody>
          <a:bodyPr wrap="none" rtlCol="0">
            <a:spAutoFit/>
          </a:bodyPr>
          <a:lstStyle/>
          <a:p>
            <a:r>
              <a:rPr lang="en-GB" sz="3600" b="1" dirty="0" smtClean="0">
                <a:solidFill>
                  <a:schemeClr val="tx2"/>
                </a:solidFill>
                <a:latin typeface="Arial" pitchFamily="34" charset="0"/>
                <a:cs typeface="Arial" pitchFamily="34" charset="0"/>
              </a:rPr>
              <a:t>Malagasy chameleon export quotas</a:t>
            </a:r>
            <a:endParaRPr lang="en-GB" sz="3600" b="1" dirty="0">
              <a:solidFill>
                <a:schemeClr val="tx2"/>
              </a:solidFill>
              <a:latin typeface="Arial" pitchFamily="34" charset="0"/>
              <a:cs typeface="Arial" pitchFamily="34" charset="0"/>
            </a:endParaRPr>
          </a:p>
        </p:txBody>
      </p:sp>
      <p:sp>
        <p:nvSpPr>
          <p:cNvPr id="5" name="TextBox 4"/>
          <p:cNvSpPr txBox="1"/>
          <p:nvPr/>
        </p:nvSpPr>
        <p:spPr>
          <a:xfrm>
            <a:off x="467544" y="5805264"/>
            <a:ext cx="2272225" cy="461665"/>
          </a:xfrm>
          <a:prstGeom prst="rect">
            <a:avLst/>
          </a:prstGeom>
          <a:noFill/>
        </p:spPr>
        <p:txBody>
          <a:bodyPr wrap="none" rtlCol="0">
            <a:spAutoFit/>
          </a:bodyPr>
          <a:lstStyle/>
          <a:p>
            <a:r>
              <a:rPr lang="en-GB" sz="2400" i="1" dirty="0" err="1" smtClean="0"/>
              <a:t>Furcifer</a:t>
            </a:r>
            <a:r>
              <a:rPr lang="en-GB" sz="2400" i="1" dirty="0" smtClean="0"/>
              <a:t> </a:t>
            </a:r>
            <a:r>
              <a:rPr lang="en-GB" sz="2400" i="1" dirty="0" err="1" smtClean="0"/>
              <a:t>campani</a:t>
            </a:r>
            <a:endParaRPr lang="en-GB" sz="2400" i="1" dirty="0"/>
          </a:p>
        </p:txBody>
      </p:sp>
      <p:sp>
        <p:nvSpPr>
          <p:cNvPr id="57346" name="AutoShape 2" descr="data:image/jpeg;base64,/9j/4AAQSkZJRgABAQAAAQABAAD/2wCEAAkGBhQSERQUEhQUFRUWFRQWFxgVFhgYGBUXGBoYFxYWFxgXHCYfFxojGhgYHy8gJCgpLCwsFR4xNTAqNSgrLCkBCQoKDgwOGg8PGiwkHyQsLCwsKS8sLCwpKSwpLCwsLCwsLCwsKSwsLCkpKSwsLCkpKSksLCkpKSwsLCksLCwsKf/AABEIAMABBgMBIgACEQEDEQH/xAAcAAABBQEBAQAAAAAAAAAAAAAAAQIDBAUGBwj/xAA7EAACAQMCBAQEBAUDBAMBAAABAhEAAyESMQQFQVETImFxBjKBkUKhsfAjUmLB4QcU0RUzcvFDU8IX/8QAGgEAAwEBAQEAAAAAAAAAAAAAAAECAwQFBv/EACQRAQEAAgEFAAIDAQEAAAAAAAABAhEhAxIxQVFhkQQTIkIy/9oADAMBAAIRAxEAPwDxGkNLSVJigUUtAFFFLQCRS0UUAUUUUAUlLSUAUUUUAUUUUAUUUUAUUUtAJRFXOXcnvXzFm275A8owJ7nYV0y/6WcXjWbSA7ksTpxOcfoaVyk8nq1xtJFenf8A8cUW9TcSdXWLY0/m00ziv9L+HCrHFFWJGHCS2YwoII/MVH9uH0+2/HmkUleiv/pWjufC4tCoB1TDFW6A6SB/cVzPM/gribCF2QFQ0Sh1SOjADof71UzxvilZYwKKku2WUwwIPYgg/nTKsiUlLRQCUUsUlMhRRRQD6KWiKkyUUtFAFFFFBiiiigCiiighSUtJQBRRRQBRS0kUAUCn2rRYgKCSdgK7rl3wQlhPG4snyhToI6nYRu36VOWUx8nJtzPIfhu5xTeXyoPmc7D0Hc13PBfCnD8H/FuJ4pxAeGj1AHln3mKdcSxctpcdboGogIrBRAjzHB/c1LzDjgbgRE/hqsLEsI37mTJzXPl1Lbx4XJIv8Hz2SfDUIsYgDrvsIFUebczuMzK7u6RKrIBJ2wOg+lVbnGqAoAhpENnocwN//dV7HGefKhVlvO0+ScTO2T0qdezt3wt8baNzQHukBQPICWC7YJGJHepeV8OrcQ50P5fxMZzEbe1OtshCoGUn+kgmMbRtNRc44Nn/AIhBVV3CNE98RRot65rQ5xYVgqgE/wA0/KF9tpqzyTgwQs69JB0ANsehIxH0rLt2FuA6tZ05QyQAvTrFdNwKCFM6QBJJMaR6naOlCoyvjvkFn/aXb9xVuXBZJttkFTIA2OTJn6V4qa9x+KnLcLxR0g20SFI2LHUrg+zaa8Prp6d4ZZeSURU3+zfw/E0nRq0aumqNWn3jNWOS8nfiry2rYyx36KOrGOgq96JQorpPjr4dTgr6WUJMWUZiTksS0n0xGKb8IfCFzjboAkWx8zd/6V9f0o3JNjXpz0daK73/AFR5Zb4Y8LZtKAFS4cdSSok9em9JSxy3Ni8OFpaKIpgUUUUAUlLSUAUUUUAUUUtAJRSgV1Pwn8ENxLq12UsmZOzGNokbT1pWyeTk25WKms8E7iVR2E6ZVSRJ2GBv6V7Fa+HuE4NUAtLcuKdWs6SesSemCO1W7PPobFtYJJIUAT69J2/Ks71IudOvG/8AoHEf/Td+bT8jfN22pnDcpuPdFsI2qYIIgjvvXsF74niPJpk7nYnbfYGpeJ03FJwCcyMEd4I9MfWovW/Cv6nMcBy+zwaTb87sZOuNSgY07Rn8gT9J+N5wzw6kqCfMQupS8RIneOnTrT+L5HhyhRoOLczdKnYkdqhXgbqqL1y0AqjAb8AGJKzj7VF1eaXM4Z/EXXvHQC5aZknMR+Ixj2pOFdrbGGClAUzsdpJJED3qWzqZ2a0stvmWJBxhT0+9O41UVbbaArAklQp0se5DQftT48I51tKttrlzw0KvrEhhp/hjc75aTVvlHDKysfEgSQZ0gnTIlp2zMD9aa93w3s3HBLGdCIunJH4iTkQdqof7cee5dIunxAgtOukgufKXYdB6b0j8nW7a+JeayRK6YeJBJ3UADNXf91deLbW1yJkyu3cHpttUPFC6t1VCpbGn5EI0YzIn0E98Vt8Dr4lrZOUQySqafEAGwk4naY9admzx/Cxybl51EMdUgQMYY7L5cDatnlfL7jPcV1CInlAgEXpBXzTugMHHek5dwzHTD2//AJLlxJEtA0i0G6QSJPrVr/eMttm/24V7Zt2kBbAQ6dUEdBj3oOsv4s4pV5deB0+a1dJ0YBeIaY6yfyrwvhOXvcuW7aqdVwqFnEyYB9t8+hr2P47R+IZeGQAC5dt2l0jYN53ZvZVYxWrc+DkHMLNy2i6LPCrbROupS/m7fLOd5NaTOYxHbuud/wBSvhy3wfJuGtJ+C+pJiCzMjyxzua1/9MPhAcJZF24P4twBm/pG6p6dz611/EWlvLbZlUojidYBEwV2O8TUXEtpRyhiPkHQj2jr/esMs7cZGkx5cH8R/BJ5lzNyW0Itq2MZLOdZgTgevuK6vlXLl4ZBbS3oUCBH7yZqbhzpZnAggSD1aCTJjYx+lPHMjbc6jB0gj01Dv3jNTcrlNVcx14cd8S/C44q+Lt0SiobYXrqJDap7RIorokVriEjChyI69TRT7rOIeo+d6Wkpa7XKSilpKAKKKKASiilApgVb5Zyx77hE37nYe8Vscn+ErjENdUqhEjaT6x2ia7zgFt2JZLazIUJA+XuQNzgH61ln1NeFzDfNY3w/8EKlvxWP8VLkdSu5G3bauu51zUaAF8pBMgdDtA/M/Wq1h9WrzN/3C3RcCDA/pmarcyAMEfLMEn0jFc9tyvLbHUiLhbeuSxgBgCTO5kiM5aPfcVPZsbwhJGQ3mMA+2Oh370xnYIAoAwOu5JOc/arfN+H45LPDjgQ4lXd/DCklhHhhw7LCHzSwnb2o1crobUPC8uo5BiVwQZ3jVnbpmfXan8t30hvJp1KTmBMFZ6xjPtWlzF7gfVpiUBbtOIjvnG2frWYyED+qWztj26dftUyWzR7S8VeFlFuW1XW1zQ2oSzqDtPQmJqR7wtXL2AGdQJLEgkiYKnA3rMdryM04QCfcn/3Vc8OXKlgSxmMx9Zpdu0W/D+Ctstu8WQWjEah2OfLkx9Kh4Ll3ipL3SwElQZnPYnp9a0bU6GJWGXETH50WONVrTKsA5EKZie3atJC4Vr3KLq2lFpZWfMoIcyZjynzLGcgfUVHatsttl8MPcuEK4djt+HSehn1mrXLuP8MGdTsh0+JpkL0gdSAetW+Eugo964VJXytAgGD5Z9fanTmrUPCcrKXFF62YKafMzMcjzQdgMn6V0vKXD3BattGgKGABOi3MaAerbD0ApWsPd067iFGDO+pcwwlFUCPKI67xVskpw7uhAf5gwTUxERjRhsAgfWpl2V44hvj2+HC27NnXbBHiOGDMrsQwJPUHc/8AjUHMeKTSSkh/LdZhJUsZKjMg+bEdjRxfMAq+EZE5dyGCqYUxHeOgxketU14pLgJM27aQwByzkHVIBxB//NPaW2bVu3bt6wrPre5qb+dhBjqIB0+wIoXm5F3yai2g7gSCAdW8YgCB71z448nYyXwNZwolTIaJY4nHWn2EdDdNwlWDAKSCQ3vJnY0cVUrW4a+1xhbQkiZ87DrvIHb0ijnHMHaViIgNAx/KFGZjHY1Q5XxF5EdtKnd8mJznbP0qpc4wufNEx+EAY6Anpuc9afAlXeJ52WEKqwBEAkZG04E/5qzym2oKu8t5jM4U4kDOxnpWdNuwQZViCpBHmGcwRMfnTOJ5sS5Mge0+22R9aLIqXbol5patu5ZFuBmwpIkR1yIIPcdqWuWQEjU2qJgbA98KelFGj3HiNLFIBS11OclFLRFANoinRRFAJFdX8OfD6PbW44DanEQYKBd5HaaxuRBRdBcT2xMHof33rt+ELEghTmPYe5P7xWeeXpWMahB2nywFVj1WDBjp1+9M8PRdiRoCq5KnVAyAT/UcYHfuKrcNx2kkaTqYiZG+DtO+/tV5y0kRpOJwIiI22gT0rBqW5aIZT1jqD8pBEn8/vU/DWC1vck6QdtM+3pP6UnDEAtqmRjfHYEZk1atXRtqypwD7bZ2BgflSnCds+1KgnJIgAegkzB6wSK2eA5qwGloPUBgMe2raqicF4pxiCDmevarD8EySzsokADydB2gxNVlhMj2aeKNzdiBkGYIbqIMYqvwdxS7Byuo/KW2JGYEx171b5TYdjIDNbxqMwTmIAOw9afz/AIVSx8NJK+bHSZz9v1FFxknBbYXD8KLaN4pL3HaSJnacTsfpirJ4diDcbykSVUDOn1FR3lC3FctAHQwZECR+UVe4nnLMLZXDO2mYB0qo7bSamzSLf0o8CpvWySCNWDiB2/tU3CcqUW5GdII1Ls3f26V1ScofwpeApzgbf1aR19qpvxa2k8JRIHUGdIHmMdsDb3q9fSnpm8BZUAoqyrMGbGSQQYB6DOaocVbYMxwgBwAD5wPMx0n5iIHTrWvwl06yyhjr+qhpAjsojM+1Z3F3FZSWtuVBdTcBy0ZaNozpGKz7q0k00+WAWgRdt601MVJ8zeIwJcGdgBge5jvVlbyIhSyxfUvjICCFCfKFUdAI26zWSOFKg3rR1JIcockCMCDvA6+vpmPmF0sTcW4RCwFYmezaR09KO4kfMOOa6FJB6KDEGcEnSflx0qjdKtp1gnIgE5J6fSIEetMe6BJEdJJOJgCfrH51CW1GD0Jkncnqc0Tkkj8QXyWaVPlHQb9toqS7zB7h0lpK5zmfT12otpEDJ6f3mpbfDxJXy9veYFFwPVnlYTiglqJz0GPucf3qsvWfXIOxkGex2jfpTsav4jSPWASY2x0masLxIIhQIMqD6joDUTc8npnG2w7QZjOTPT171f4fhgArMTvkTk/p7VFf4dl0sdTGDs06T0nGM5rOuFgv8TP9p3me+9ao5rTu8XLEL8vTykkehJmis0KABvnOdu3Sil3Ht5fS0UV2IFFFLQCRS0tFI3S/BdkE3e8AAT3/AKYMjfPSuv4a2LUkE+YEd9xjIiDMnO2K4L4d5z/t7hLLqVhBGOmx2/SN69GTibfE21a0RkmTg6fm0jeVxgg5OPrj1JWmKmt267gH+IJ0jV5oIMlhM/sCtbWoZgET+WAIBOxOI9/tTrHKm0EwS2oCAwxp3HruCIpeIeSwI0sGJx0gbR0GCZ6zXPdqhqfwhJuFlgCH0kBs7QCfvVF+JW4ZGwBkdZkwc/aM027w7O2CYAk4wWMyMenU1Ly7lqm5tEZn1zn22+1T3aLe2jyLiV0gMyqWBlG/tqjr29K1+KtI1uXDKYA/hncb9apIo0y6qZgEkYAO2Dv1igcMNIAlIOI2YATOk49Z3onU0rhSs81a3bm2MRnu3T8p/OrQZmuW3tuBGHAG+oDI/qnFPtcsuIWfUrAIZ1GGKnOnGCw3BxtTeV8Mt1w9tvxAhCNJ2yIbea07t8xFl2z+PQ2bodkLIygCASJ3IwMTNTO1tmt22XQXUQJjSQcSe+RXVcx4LWmiCkgsoIOXmQBB6gxXKcNw6uzrxAcMuoKI/ENs7j/NV44Tr21v+ueEpthy2QArERjcgj/FPtMlzV4wCSPlMk+gHXrWZweiWVlb5It99R/m9KS3xLT5QuJywyN/vU287PWkrE2wVBXwshzMQJz6mR2plxlvBWB0rDHSWmRMCB2xilFxFQEKXcyfNOk5P4f5cTB7Zqnf4su06VUsFlogQNmH8o6wB2rPWz3pasI6EDwjIQhtIaIbzAgtgmTGex2qEJCz4akZ8xiQBGw6e31qHieIZmAFxrhPYaVGMGDsPWncToIManM5K4TYCB/Md81U2PPhHd4VXUPAgMdR7mZP5QIpvL+Rm4+sjShMycT6xW1wvAgBdQLDESMCc7firTNxdQ7CQBMxMZPY496rfxUknLG47kOnzKY9DI6dfsd+9YbtAONp6RufXeu4fPSfpjFA4JWBFxFIJMiQMDtIo3rybgTcXc5Ptj9f3FV7PEgTBY9N67bi+SW8jQVBUx1GPpvWI/LVtEAq1wkYgxv80Yz1P1p2yos1zFRC11YU4xgk088rZRllgiDjMHpNa3A2llQhIBEiME9wR6GfvWqtoHJsqRO4BBn3mlDuvbnLXL0IwDAxOwPtNFdBaCidIRVJmLhIz9/3NFPanzzFIakNMNdbnNooopg6lpBS0jFXuV80ew+pCfUTv/np9apClU0qb2hL7B/Be4rXlVPERWm4uNYYGPMw2K4Ip3NeJ1PN0ZK5jsQYKmYOMx3mvMOT/Ep4dLwW2r3bpX+K5JKwdXlH85bOonoK9Nt/ECwtji2UXDbGvSFKhW+VnQyVdW6f1AjeK5upO1Uo4JAQFAMkSDmCQdj6nP3rZTh7bLKsywAG3A0k/wDJBmk4bkoVVVLgVuynYNkEhj5iIjTI+tKl8pc0usyAAVEhsSSJz1yhByDBzjPU+n3I+JtHwbgYZHy5JkLu2TkgZqK7aOgac4wuxJiRv+lWbfGL4YW2qOQCHRpgnbUA2VMdOs7zUXChfO2vSCPlYFoboB1O3v70rBKzeK49gAs+bBOrYzIYe+29Jy24wUiSrjRoOJxAMdI9PSk4/g2M+mpgPQkZB3+nvUfB8ebkKwUdS+zA9QD+96Xo98u04DjHJi7cJk4MDRP8pVhjfoaZx/JGcFnK5YadA0nt5jOe81jcm4piSMlYJlsnrvHpitjheYQu5C6ZgnYTnPaqxy45O/hRt8CRcfGWyMDJgD6bTiq3H8HCADBnBbfrq+k0vHc3YsBZ0jJjv+nqazb1644AYyJxE5/qk9BOPWlUoQpXT5xpbVMfMckZnECJoCOdJjUe7aobsAvUAR7mascPwYIknzKJ0xgj1jYDeMTA9qjuq2kHUACDpCzMKYJY9B6Up9K1V4i4FXSvmczPaREyfrsKg4a4QYB1Me2w71oqniLCQEA8zx8x6kT+/aouGTOi1AVYLOe376VoUXRxBaFLaV/FnzH69B6VdtccNrYgADoTJ7T0xWMtlMwzHSMkwCfYHc1h3+NuEkLqA77TVdu1707puMXC6l3HX99amTiACQrewmYPf1rzsXnO5P5/r+9qt27rgSCcepkdaO0bld7/ALnGSDJ7H9elZPNb8Rp0Eg7dQN5BnFZfLfiBp03fowwR7ip+YOmTuTLD7YqdaqvTK4nmjasMFgnCmtvgviVtGkKTIySf8VzrcHqJaI9pqwlrwwHO0HAkzP6EVfDLbWfiNeIadzOn8porM/600eVQNuk0UtfhXdHkhNNNFJNdTEURQKWjY2KWkooPZwopJpaFQ5HIIIwRkehG1bXwzzG1b4nx+ILNoDOFjU124cBSTgbkknoDucHEpamzfAen8g5+HstxLG3aKX1tJbgsp1wVVSZZdyT+Ehfl611tvnYS5p4i01shTBGUMjET8vX0HbY14VY4tl0wcK4cDpqEZj2AFdBy/wCM7p4hDxDlrRvF7i9DqwxMZOkRA6aRFcvU6HvFcv167xPFpdt6WU+aQG0YnPTY9xoYe1Yi8WLd7wr5bUNI1jY58ocEAgyN+uPrifDvxDav3uIljw9u2jupRjBVXaCymRhSggDv3q/za6ngpevNqt3DptkHRdKsSwVrYOZH8plZG84wk6mN1lzo+HT8wZRbU4cz8x30GZyI7Qe8dwa542YOoCRg46bgeq9PtUK8/PD6bd9wbUyt2G1LMwOIVhq+umGGZrS460jZtsChAKlSCoBzgjaD0zvWmeNvMSk5JfAbyvpgdx9iPf8AtXX8MLdzzlcwASR+o22/WuW4K3auZuai3XSpknboCu3cV0nLkQKVCufV139AOv2qunv2Kq8PwoQ3NJ8076NKgTOSN/Ydqj4y2r8QqpJaDqMEeU7Abkd5+wq5dvW2OlZDzJAEektpGB9aWwtsGUGpj+LUMTvJ2XOO/tTysiVDjeULoVUGcmBt6Ex83uZ+lZo4F1MNJ1QCFXp0HpXT3+IuBcW1mRgMJ3z29OvWqgu3WfVctsoBjGRnGIPv+VTvHevZeK5ji+HYmDkCNKqD1mNX/JqncvBZW2BMnURsW/uf+a7HmFlHWIgjynEEbwcfWud4bkEuockTJInJ6EfnV6OX4z3t+XUck7R0J2+0HNUOL5RdEnzKsb5IE1vaTbVDswLalgEQDK/XcD/ypnEXrwIZ9OkbIRGokTEdo6+hrPdOzbE5fy92JBcZ27/XrV9eAfPmBg/iIB+n/FVeJ4qNJU6Qdyv4oPTuOlRJxCgalgmfx5O2So/e1Lv0J9XOI5XOxBPf07H1/WqIsPE5Jnt2oHH3GKjO2IGR/YCricTpBDhj6Ywe5Owp49aU97S2E0DWdqha211idliMbDsKdxPHqzACQsbT161Na4nUvk7RA/e9aY5S+BbKq+DBjbfb6RNFXTAjXP73oq9lq/XidNNSRTGFbysdmzTgaaRRTM6aJps0tBnA0opopRQcOp1NFLSUdS02lpGerkTBIkQfUdj6YH2qxxXMrlxgzuWKwF7KBsFAwBjYVVpRSDsD8f8AiXGPEWvFteGqpawBqAiWaJAyxgdSMYrL5Xzd0N1rN0cOApbwmLOl3PyAGYOR75yKw6KnskN11n4y4uy1sjwZuLI0MJMn8YDHRPYx9K6Ox8acexZGFsMraHK6rhRoMTEqdiYBPynbevL6favMplWKkEEQSII2OOoo7PhPYuD5v5ivE3fMp1FCGRYxg6vmEREmM53mtqz8RWtMKEU/ylVE+0HzHb714MOKeZ1tPfUf31P3q7yz4i4jh58K4VBiQYYGJOQwPc/euPqfxMsv+lzLXp7rw3NUuDzpp2Ejy+2dvT6jah0A2a6NjMhh36fU/wDuvJuD/wBQnAUXLa4nzWvIxmYwMdY9ia6ThP8AUDhSsFrqSMiMA+g0kgDzYmuTL+N1cda8QcXy74cxtoYZyx6R5p3OZyv+ajt/PCFSI8oJGsHqVjcERgiRXJtzy1fg2OIt3G6B0KvMSffqB7Gq68zd4DKutSIIOk47ECGG3WunHq54amUZ2T03eKVlI8RF1M5ZT8ygE+YGNiCRvPTasrmoupdukkHWFmJgZAAAPt+da1nmQ4gSp0XkOQTgjIP12zse9XFuo8W7ttm1/iGQTgAj3rWyZTcG3F3wpgtIZdQiMdyc7ZFZoukep2+5gZ+ldbx/w0UYkfxFCkkDDKAN471hWLORkCSZMTCn9xWGeFnFHk60GXygwBnG8+n060/ij8wBIOBJMyP7Vp8ZwQ8NiAQGVWU+ggfQGKxfnJVhGREbyNqm8H4J4DEwBMfuan06SIx7Yqxw1hlJYjERvk/4qJjAJNXjJoaOTjD+JQe3eiqDXJPfHtFFT/blONh5mKQinCg16bnREU0080w1cUSaUGm0A0zSUs0wNTppGcDS6qZNE0aCTVSg1CGp6tS0cqWimg0s0lnUUk0TQDqKbSigHUUlLQZaKKKQPs32RgykqwyCNxWvy74qu2/K58S3gaTEqBiVPQxOf75rFoqcsZlxYHpvLea2+JQFCzFSo0kDxVJJggj/ALntB6VpJzu7axbdLoBjQ0q422JxH+dq8it3SpBUkEbEGCPqK2OG+Kbg/wC55+zTDDMkk/ixO/euXLoZYc9Kk9Vt/Edq75b3iWm6YVCDtIcGCN/SuS5vzQ2T/EHiIWlbydZ/C4GAR6VV5b8UAldJ0tJAEkMexjIJIMYNbPG37PEgAgMQPMQIJwBkY27RisM/5WUmurj+hr4m4P4rs3kA1L5UIAH4m7n0iltIsSN8k1yXMvhBNRPDPG0K+5xkgjYTtNYwucXacKC6zt1Uj37VU7Ot/wCcv2PF5eu8LaQWyX22z1P/AAKweZ8YjEhfKP1qnwHEXTaC3rknPpUgtCYOfWoyy1NHaYlsDJG9FPZ+h26UVzVDzAGkJpgNBNe8xBNNNLSRTVCRTTUkUxhTgIDShqZNE1Rn6qKZNKDQDqctIKUUjPBpdVMomke0k0TTQaWko8GlBplGqg0k0s1AXpRcpaG0806oVepFNIzqSlooBKIpaKASrnD81uIulW8urVBAOdj6we1VKdatFiFAkkwKVks5Db4fn917mFEkiAJgAGYkyT2z+dbrOxyfQD/iouUcqW0mR5+pjr2rYs8KAoOr7968vqzDf+YnaoikQT9qdcUzirTLkA1A9gzI9axIjFoHpRRxv8OA5ilqP9fD08rFLXU8MvLBc85c2/CLDQbkllNtlRifld1F5DHlEocZI024Lk0pF5/KQG/7w8QKwRmPlOnUoa6AADkL5en0OmWnCxSV3PH8FyZgRav3LebjAxdfAQKiAMkEF1LycxcCyIqK5yXlbmLfFMGCsADI8Vh4pUs9y2Ft6gLQMCFyIJzRoOLprV2PFcj5WpcDjrhg3QIQsPKxCGQkNqWNsGNwDIrcRyrlwt3WXinNwMRaSGhhKhWZzZGACWOB2G0k0HJGmzXX2uS8uItg8W5dnsq8AhQG0eK4L2xhWNxQCZhVac6Rg8/4K3avull9aKE8wYOJKKXAZQAwDllkATpqzZ9KDSUsUAoNPBqKnA0jS0U0NSzSM8Uopop1KnCmo2ank1E5ogppek1U00VWkpkep0aqimp7bVNi5VgGlmowaWahR80UyacikmBkmgHKJwK6nkHB+GJKgtvPam8o5BoAd/mz9O1ao4c+3euHr9Xu/wAxNT+MJAmOtPu35MDIqqeHiIGatW7UMPzrky+Em1Tp9qvm2qL4lxwBufp0rM4lAls3C0DauJ53zxrpIBOgdO8Vp0Ollll+FThH8V/EjcTeJWQi4Uf3orCUUV68xk4kJ//Z"/>
          <p:cNvSpPr>
            <a:spLocks noChangeAspect="1" noChangeArrowheads="1"/>
          </p:cNvSpPr>
          <p:nvPr/>
        </p:nvSpPr>
        <p:spPr bwMode="auto">
          <a:xfrm>
            <a:off x="0" y="-885825"/>
            <a:ext cx="2495550" cy="1828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7020272" y="1340768"/>
            <a:ext cx="1547664" cy="3028521"/>
          </a:xfrm>
          <a:prstGeom prst="rect">
            <a:avLst/>
          </a:prstGeom>
          <a:noFill/>
        </p:spPr>
        <p:txBody>
          <a:bodyPr wrap="square" rtlCol="0">
            <a:spAutoFit/>
          </a:bodyPr>
          <a:lstStyle/>
          <a:p>
            <a:pPr algn="ctr"/>
            <a:r>
              <a:rPr lang="en-GB" sz="3600" b="1" dirty="0" smtClean="0">
                <a:solidFill>
                  <a:srgbClr val="FF0000"/>
                </a:solidFill>
              </a:rPr>
              <a:t>New quota of 250</a:t>
            </a:r>
          </a:p>
          <a:p>
            <a:pPr algn="ctr"/>
            <a:r>
              <a:rPr lang="en-GB" sz="3600" b="1" dirty="0" smtClean="0">
                <a:solidFill>
                  <a:srgbClr val="FF0000"/>
                </a:solidFill>
              </a:rPr>
              <a:t>in 2012!</a:t>
            </a:r>
            <a:endParaRPr lang="en-GB" sz="3600" b="1" dirty="0">
              <a:solidFill>
                <a:srgbClr val="FF0000"/>
              </a:solidFill>
            </a:endParaRPr>
          </a:p>
        </p:txBody>
      </p:sp>
      <p:pic>
        <p:nvPicPr>
          <p:cNvPr id="13" name="Picture 12" descr="IMG_321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9552" y="1340768"/>
            <a:ext cx="6059544" cy="3888432"/>
          </a:xfrm>
          <a:prstGeom prst="rect">
            <a:avLst/>
          </a:prstGeom>
        </p:spPr>
      </p:pic>
      <p:sp>
        <p:nvSpPr>
          <p:cNvPr id="7" name="Oval 6"/>
          <p:cNvSpPr/>
          <p:nvPr/>
        </p:nvSpPr>
        <p:spPr>
          <a:xfrm>
            <a:off x="6627978" y="1268760"/>
            <a:ext cx="2332252"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8"/>
          <p:cNvPicPr>
            <a:picLocks noChangeAspect="1"/>
          </p:cNvPicPr>
          <p:nvPr/>
        </p:nvPicPr>
        <p:blipFill rotWithShape="1">
          <a:blip r:embed="rId3"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45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9891064"/>
              </p:ext>
            </p:extLst>
          </p:nvPr>
        </p:nvGraphicFramePr>
        <p:xfrm>
          <a:off x="203200" y="352575"/>
          <a:ext cx="8859826" cy="5494928"/>
        </p:xfrm>
        <a:graphic>
          <a:graphicData uri="http://schemas.openxmlformats.org/drawingml/2006/table">
            <a:tbl>
              <a:tblPr firstRow="1" bandRow="1">
                <a:tableStyleId>{5C22544A-7EE6-4342-B048-85BDC9FD1C3A}</a:tableStyleId>
              </a:tblPr>
              <a:tblGrid>
                <a:gridCol w="4400368"/>
                <a:gridCol w="4459458"/>
              </a:tblGrid>
              <a:tr h="723319">
                <a:tc>
                  <a:txBody>
                    <a:bodyPr/>
                    <a:lstStyle/>
                    <a:p>
                      <a:r>
                        <a:rPr lang="en-GB" dirty="0" smtClean="0"/>
                        <a:t>Benefits of the trade in reptiles and amphibians</a:t>
                      </a:r>
                      <a:endParaRPr lang="en-GB" dirty="0"/>
                    </a:p>
                  </a:txBody>
                  <a:tcPr/>
                </a:tc>
                <a:tc>
                  <a:txBody>
                    <a:bodyPr/>
                    <a:lstStyle/>
                    <a:p>
                      <a:r>
                        <a:rPr lang="en-GB" dirty="0" smtClean="0"/>
                        <a:t>Risks of the trade in reptiles and amphibians</a:t>
                      </a:r>
                      <a:endParaRPr lang="en-GB" dirty="0"/>
                    </a:p>
                  </a:txBody>
                  <a:tcPr/>
                </a:tc>
              </a:tr>
              <a:tr h="638400">
                <a:tc>
                  <a:txBody>
                    <a:bodyPr/>
                    <a:lstStyle/>
                    <a:p>
                      <a:r>
                        <a:rPr lang="en-GB" dirty="0" smtClean="0"/>
                        <a:t>Positive</a:t>
                      </a:r>
                      <a:r>
                        <a:rPr lang="en-GB" baseline="0" dirty="0" smtClean="0"/>
                        <a:t> effects on h</a:t>
                      </a:r>
                      <a:r>
                        <a:rPr lang="en-GB" dirty="0" smtClean="0"/>
                        <a:t>uman health</a:t>
                      </a:r>
                      <a:r>
                        <a:rPr lang="en-GB" baseline="0" dirty="0" smtClean="0"/>
                        <a:t> and wellbeing</a:t>
                      </a:r>
                      <a:endParaRPr lang="en-GB" dirty="0"/>
                    </a:p>
                  </a:txBody>
                  <a:tcPr/>
                </a:tc>
                <a:tc>
                  <a:txBody>
                    <a:bodyPr/>
                    <a:lstStyle/>
                    <a:p>
                      <a:r>
                        <a:rPr lang="en-GB" dirty="0" smtClean="0"/>
                        <a:t>Negative</a:t>
                      </a:r>
                      <a:r>
                        <a:rPr lang="en-GB" baseline="0" dirty="0" smtClean="0"/>
                        <a:t> effects on h</a:t>
                      </a:r>
                      <a:r>
                        <a:rPr lang="en-GB" dirty="0" smtClean="0"/>
                        <a:t>uman health and wellbeing</a:t>
                      </a:r>
                      <a:endParaRPr lang="en-GB" dirty="0"/>
                    </a:p>
                  </a:txBody>
                  <a:tcPr/>
                </a:tc>
              </a:tr>
              <a:tr h="703747">
                <a:tc>
                  <a:txBody>
                    <a:bodyPr/>
                    <a:lstStyle/>
                    <a:p>
                      <a:r>
                        <a:rPr lang="en-GB" dirty="0" smtClean="0"/>
                        <a:t>Keeping</a:t>
                      </a:r>
                      <a:r>
                        <a:rPr lang="en-GB" baseline="0" dirty="0" smtClean="0"/>
                        <a:t> animals is educational</a:t>
                      </a:r>
                      <a:endParaRPr lang="en-GB" dirty="0"/>
                    </a:p>
                  </a:txBody>
                  <a:tcPr/>
                </a:tc>
                <a:tc>
                  <a:txBody>
                    <a:bodyPr/>
                    <a:lstStyle/>
                    <a:p>
                      <a:r>
                        <a:rPr lang="en-GB" baseline="0" dirty="0" smtClean="0"/>
                        <a:t>Keeping animals sends inappropriate educational messages</a:t>
                      </a:r>
                      <a:endParaRPr lang="en-GB" dirty="0"/>
                    </a:p>
                  </a:txBody>
                  <a:tcPr/>
                </a:tc>
              </a:tr>
              <a:tr h="402141">
                <a:tc>
                  <a:txBody>
                    <a:bodyPr/>
                    <a:lstStyle/>
                    <a:p>
                      <a:r>
                        <a:rPr lang="en-GB" dirty="0" smtClean="0"/>
                        <a:t>Sustainable use benefits conservation</a:t>
                      </a:r>
                      <a:endParaRPr lang="en-GB" dirty="0"/>
                    </a:p>
                  </a:txBody>
                  <a:tcPr/>
                </a:tc>
                <a:tc>
                  <a:txBody>
                    <a:bodyPr/>
                    <a:lstStyle/>
                    <a:p>
                      <a:r>
                        <a:rPr lang="en-GB" dirty="0" smtClean="0"/>
                        <a:t>Collection</a:t>
                      </a:r>
                      <a:r>
                        <a:rPr lang="en-GB" baseline="0" dirty="0" smtClean="0"/>
                        <a:t> is detrimental to conservation</a:t>
                      </a:r>
                      <a:endParaRPr lang="en-GB" dirty="0"/>
                    </a:p>
                  </a:txBody>
                  <a:tcPr/>
                </a:tc>
              </a:tr>
              <a:tr h="703747">
                <a:tc>
                  <a:txBody>
                    <a:bodyPr/>
                    <a:lstStyle/>
                    <a:p>
                      <a:r>
                        <a:rPr lang="en-GB" dirty="0" smtClean="0"/>
                        <a:t>Environmental conditions for</a:t>
                      </a:r>
                      <a:r>
                        <a:rPr lang="en-GB" baseline="0" dirty="0" smtClean="0"/>
                        <a:t> captive animals easy to reproduce</a:t>
                      </a:r>
                      <a:endParaRPr lang="en-GB" dirty="0"/>
                    </a:p>
                  </a:txBody>
                  <a:tcPr/>
                </a:tc>
                <a:tc>
                  <a:txBody>
                    <a:bodyPr/>
                    <a:lstStyle/>
                    <a:p>
                      <a:r>
                        <a:rPr lang="en-GB" dirty="0" smtClean="0"/>
                        <a:t>Difficult</a:t>
                      </a:r>
                      <a:r>
                        <a:rPr lang="en-GB" baseline="0" dirty="0" smtClean="0"/>
                        <a:t> to reproduce stress-free conditions for many species</a:t>
                      </a:r>
                      <a:endParaRPr lang="en-GB" dirty="0"/>
                    </a:p>
                  </a:txBody>
                  <a:tcPr/>
                </a:tc>
              </a:tr>
              <a:tr h="703747">
                <a:tc>
                  <a:txBody>
                    <a:bodyPr/>
                    <a:lstStyle/>
                    <a:p>
                      <a:r>
                        <a:rPr lang="en-GB" dirty="0" smtClean="0"/>
                        <a:t>Captive bred animals relieve pressure</a:t>
                      </a:r>
                      <a:r>
                        <a:rPr lang="en-GB" baseline="0" dirty="0" smtClean="0"/>
                        <a:t> on wild populations</a:t>
                      </a:r>
                      <a:endParaRPr lang="en-GB" dirty="0"/>
                    </a:p>
                  </a:txBody>
                  <a:tcPr/>
                </a:tc>
                <a:tc>
                  <a:txBody>
                    <a:bodyPr/>
                    <a:lstStyle/>
                    <a:p>
                      <a:r>
                        <a:rPr lang="en-GB" dirty="0" smtClean="0"/>
                        <a:t>Captive bred</a:t>
                      </a:r>
                      <a:r>
                        <a:rPr lang="en-GB" baseline="0" dirty="0" smtClean="0"/>
                        <a:t> animals stimulate trade for wild animals</a:t>
                      </a:r>
                      <a:endParaRPr lang="en-GB" dirty="0"/>
                    </a:p>
                  </a:txBody>
                  <a:tcPr/>
                </a:tc>
              </a:tr>
              <a:tr h="703747">
                <a:tc>
                  <a:txBody>
                    <a:bodyPr/>
                    <a:lstStyle/>
                    <a:p>
                      <a:r>
                        <a:rPr lang="en-GB" dirty="0" smtClean="0"/>
                        <a:t>Trade results in benefits for local communities</a:t>
                      </a:r>
                      <a:endParaRPr lang="en-GB" dirty="0"/>
                    </a:p>
                  </a:txBody>
                  <a:tcPr/>
                </a:tc>
                <a:tc>
                  <a:txBody>
                    <a:bodyPr/>
                    <a:lstStyle/>
                    <a:p>
                      <a:r>
                        <a:rPr lang="en-GB" dirty="0" smtClean="0"/>
                        <a:t>Trade</a:t>
                      </a:r>
                      <a:r>
                        <a:rPr lang="en-GB" baseline="0" dirty="0" smtClean="0"/>
                        <a:t> results in illegal activity and e</a:t>
                      </a:r>
                      <a:r>
                        <a:rPr lang="en-GB" dirty="0" smtClean="0"/>
                        <a:t>conomic benefits that are unequally shared</a:t>
                      </a:r>
                      <a:endParaRPr lang="en-GB" dirty="0"/>
                    </a:p>
                  </a:txBody>
                  <a:tcPr/>
                </a:tc>
              </a:tr>
              <a:tr h="703747">
                <a:tc>
                  <a:txBody>
                    <a:bodyPr/>
                    <a:lstStyle/>
                    <a:p>
                      <a:r>
                        <a:rPr lang="en-GB" dirty="0" smtClean="0"/>
                        <a:t>Study</a:t>
                      </a:r>
                      <a:r>
                        <a:rPr lang="en-GB" baseline="0" dirty="0" smtClean="0"/>
                        <a:t> of captive animals can produce important research</a:t>
                      </a:r>
                      <a:endParaRPr lang="en-GB" dirty="0"/>
                    </a:p>
                  </a:txBody>
                  <a:tcPr/>
                </a:tc>
                <a:tc>
                  <a:txBody>
                    <a:bodyPr/>
                    <a:lstStyle/>
                    <a:p>
                      <a:r>
                        <a:rPr lang="en-GB" dirty="0" smtClean="0"/>
                        <a:t>Trade spreads invasive species and disease</a:t>
                      </a:r>
                      <a:endParaRPr lang="en-GB" dirty="0"/>
                    </a:p>
                  </a:txBody>
                  <a:tcPr/>
                </a:tc>
              </a:tr>
            </a:tbl>
          </a:graphicData>
        </a:graphic>
      </p:graphicFrame>
      <p:sp>
        <p:nvSpPr>
          <p:cNvPr id="7" name="Rectangle 6"/>
          <p:cNvSpPr/>
          <p:nvPr/>
        </p:nvSpPr>
        <p:spPr bwMode="auto">
          <a:xfrm>
            <a:off x="4491319" y="352575"/>
            <a:ext cx="4571708" cy="55965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27496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20</a:t>
            </a:fld>
            <a:endParaRPr lang="en-US" dirty="0"/>
          </a:p>
        </p:txBody>
      </p:sp>
      <p:pic>
        <p:nvPicPr>
          <p:cNvPr id="4" name="Picture 2" descr="C:\Users\Richard\Pictures\Sample Pictures\Madagascar 2011\IMG_0471.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6" name="TextBox 5"/>
          <p:cNvSpPr txBox="1"/>
          <p:nvPr/>
        </p:nvSpPr>
        <p:spPr>
          <a:xfrm>
            <a:off x="370314" y="349676"/>
            <a:ext cx="6878806" cy="646331"/>
          </a:xfrm>
          <a:prstGeom prst="rect">
            <a:avLst/>
          </a:prstGeom>
          <a:solidFill>
            <a:schemeClr val="bg1"/>
          </a:solidFill>
        </p:spPr>
        <p:txBody>
          <a:bodyPr wrap="none">
            <a:spAutoFit/>
          </a:bodyPr>
          <a:lstStyle/>
          <a:p>
            <a:pPr>
              <a:defRPr/>
            </a:pPr>
            <a:r>
              <a:rPr lang="en-GB" sz="3600" b="1" dirty="0" smtClean="0">
                <a:solidFill>
                  <a:srgbClr val="09357B"/>
                </a:solidFill>
                <a:latin typeface="+mn-lt"/>
              </a:rPr>
              <a:t>Do local communities benefit</a:t>
            </a:r>
            <a:r>
              <a:rPr lang="en-GB" sz="3600" b="1" dirty="0" smtClean="0">
                <a:solidFill>
                  <a:srgbClr val="09357B"/>
                </a:solidFill>
                <a:latin typeface="+mn-lt"/>
              </a:rPr>
              <a:t>?</a:t>
            </a:r>
            <a:endParaRPr lang="en-GB" sz="3600" b="1" dirty="0">
              <a:solidFill>
                <a:srgbClr val="09357B"/>
              </a:solidFill>
              <a:latin typeface="+mn-lt"/>
            </a:endParaRPr>
          </a:p>
        </p:txBody>
      </p:sp>
    </p:spTree>
    <p:extLst>
      <p:ext uri="{BB962C8B-B14F-4D97-AF65-F5344CB8AC3E}">
        <p14:creationId xmlns:p14="http://schemas.microsoft.com/office/powerpoint/2010/main" val="13038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0106" y="900752"/>
            <a:ext cx="8506451" cy="564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122518" y="484983"/>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The collection-supply chain in Madagascar</a:t>
            </a:r>
            <a:endParaRPr lang="en-GB" kern="0" dirty="0"/>
          </a:p>
        </p:txBody>
      </p:sp>
      <p:sp>
        <p:nvSpPr>
          <p:cNvPr id="4" name="TextBox 3"/>
          <p:cNvSpPr txBox="1"/>
          <p:nvPr/>
        </p:nvSpPr>
        <p:spPr>
          <a:xfrm>
            <a:off x="122518" y="6527392"/>
            <a:ext cx="4431021" cy="307777"/>
          </a:xfrm>
          <a:prstGeom prst="rect">
            <a:avLst/>
          </a:prstGeom>
          <a:noFill/>
        </p:spPr>
        <p:txBody>
          <a:bodyPr wrap="none" rtlCol="0">
            <a:spAutoFit/>
          </a:bodyPr>
          <a:lstStyle/>
          <a:p>
            <a:r>
              <a:rPr lang="en-GB" sz="1400" dirty="0" smtClean="0"/>
              <a:t>From: Robinson </a:t>
            </a:r>
            <a:r>
              <a:rPr lang="en-GB" sz="1400" i="1" dirty="0" smtClean="0"/>
              <a:t>et al.</a:t>
            </a:r>
            <a:r>
              <a:rPr lang="en-GB" sz="1400" dirty="0" smtClean="0"/>
              <a:t> </a:t>
            </a:r>
            <a:r>
              <a:rPr lang="en-GB" sz="1400" i="1" dirty="0" smtClean="0"/>
              <a:t>Biol. Cons. </a:t>
            </a:r>
            <a:r>
              <a:rPr lang="en-GB" sz="1400" b="1" dirty="0" smtClean="0"/>
              <a:t>226</a:t>
            </a:r>
            <a:r>
              <a:rPr lang="en-GB" sz="1400" dirty="0" smtClean="0"/>
              <a:t>:144-152 (2018)</a:t>
            </a:r>
            <a:endParaRPr lang="en-GB" sz="1400" dirty="0"/>
          </a:p>
        </p:txBody>
      </p:sp>
      <p:pic>
        <p:nvPicPr>
          <p:cNvPr id="8" name="Content Placeholder 8"/>
          <p:cNvPicPr>
            <a:picLocks noChangeAspect="1"/>
          </p:cNvPicPr>
          <p:nvPr/>
        </p:nvPicPr>
        <p:blipFill rotWithShape="1">
          <a:blip r:embed="rId3"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014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arwin - chameleons\Madagascar 2010\frog cag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4768"/>
            <a:ext cx="9216283" cy="6912768"/>
          </a:xfrm>
          <a:prstGeom prst="rect">
            <a:avLst/>
          </a:prstGeom>
          <a:noFill/>
        </p:spPr>
      </p:pic>
    </p:spTree>
    <p:extLst>
      <p:ext uri="{BB962C8B-B14F-4D97-AF65-F5344CB8AC3E}">
        <p14:creationId xmlns:p14="http://schemas.microsoft.com/office/powerpoint/2010/main" val="2946053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Richard\Pictures\Sample Pictures\Madagascar 2012\DSC0096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58170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0491" y="1033615"/>
            <a:ext cx="6373504" cy="421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00960" y="1249700"/>
            <a:ext cx="3365203" cy="1551194"/>
          </a:xfrm>
          <a:prstGeom prst="rect">
            <a:avLst/>
          </a:prstGeom>
          <a:noFill/>
          <a:ln>
            <a:noFill/>
          </a:ln>
        </p:spPr>
        <p:txBody>
          <a:bodyPr wrap="square" rtlCol="0">
            <a:spAutoFit/>
          </a:bodyPr>
          <a:lstStyle/>
          <a:p>
            <a:pPr marL="342900" indent="-342900">
              <a:buFont typeface="Arial" panose="020B0604020202020204" pitchFamily="34" charset="0"/>
              <a:buChar char="•"/>
            </a:pPr>
            <a:r>
              <a:rPr lang="en-GB" sz="1200" dirty="0" smtClean="0">
                <a:solidFill>
                  <a:schemeClr val="tx2"/>
                </a:solidFill>
              </a:rPr>
              <a:t>5% of households collect amphibian and reptiles for the trade</a:t>
            </a:r>
          </a:p>
          <a:p>
            <a:pPr marL="342900" indent="-342900">
              <a:buFont typeface="Arial" panose="020B0604020202020204" pitchFamily="34" charset="0"/>
              <a:buChar char="•"/>
            </a:pPr>
            <a:r>
              <a:rPr lang="en-GB" sz="1200" dirty="0" smtClean="0">
                <a:solidFill>
                  <a:schemeClr val="tx2"/>
                </a:solidFill>
              </a:rPr>
              <a:t>Generates c. $100 per season</a:t>
            </a:r>
          </a:p>
          <a:p>
            <a:pPr marL="342900" indent="-342900">
              <a:buFont typeface="Arial" panose="020B0604020202020204" pitchFamily="34" charset="0"/>
              <a:buChar char="•"/>
            </a:pPr>
            <a:r>
              <a:rPr lang="en-GB" sz="1200" dirty="0" smtClean="0">
                <a:solidFill>
                  <a:schemeClr val="tx2"/>
                </a:solidFill>
              </a:rPr>
              <a:t>Part-time, risky and financially unreliable income</a:t>
            </a:r>
          </a:p>
          <a:p>
            <a:pPr marL="342900" indent="-342900">
              <a:buFont typeface="Arial" panose="020B0604020202020204" pitchFamily="34" charset="0"/>
              <a:buChar char="•"/>
            </a:pPr>
            <a:r>
              <a:rPr lang="en-GB" sz="1200" dirty="0" smtClean="0">
                <a:solidFill>
                  <a:schemeClr val="tx2"/>
                </a:solidFill>
              </a:rPr>
              <a:t>Low incentives for stewardship of species and habitats</a:t>
            </a:r>
            <a:endParaRPr lang="en-GB" sz="1200" dirty="0">
              <a:solidFill>
                <a:schemeClr val="tx2"/>
              </a:solidFill>
            </a:endParaRPr>
          </a:p>
        </p:txBody>
      </p:sp>
      <p:sp>
        <p:nvSpPr>
          <p:cNvPr id="6" name="Right Arrow 5"/>
          <p:cNvSpPr/>
          <p:nvPr/>
        </p:nvSpPr>
        <p:spPr bwMode="auto">
          <a:xfrm rot="16200000">
            <a:off x="1892407" y="2757048"/>
            <a:ext cx="989945" cy="1196166"/>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01471" y="5182302"/>
            <a:ext cx="5572524" cy="152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6550223"/>
            <a:ext cx="8220189" cy="307777"/>
          </a:xfrm>
          <a:prstGeom prst="rect">
            <a:avLst/>
          </a:prstGeom>
          <a:noFill/>
        </p:spPr>
        <p:txBody>
          <a:bodyPr wrap="square" rtlCol="0">
            <a:spAutoFit/>
          </a:bodyPr>
          <a:lstStyle/>
          <a:p>
            <a:r>
              <a:rPr lang="en-GB" sz="1400" dirty="0" smtClean="0"/>
              <a:t>From: Robinson </a:t>
            </a:r>
            <a:r>
              <a:rPr lang="en-GB" sz="1400" i="1" dirty="0" smtClean="0"/>
              <a:t>et al. Biol. Cons. </a:t>
            </a:r>
            <a:r>
              <a:rPr lang="en-GB" sz="1400" b="1" dirty="0" smtClean="0"/>
              <a:t>226</a:t>
            </a:r>
            <a:r>
              <a:rPr lang="en-GB" sz="1400" dirty="0" smtClean="0"/>
              <a:t>:144-152 (2018)</a:t>
            </a:r>
            <a:endParaRPr lang="en-GB" sz="1400" dirty="0"/>
          </a:p>
        </p:txBody>
      </p:sp>
      <p:sp>
        <p:nvSpPr>
          <p:cNvPr id="11" name="Title 2"/>
          <p:cNvSpPr txBox="1">
            <a:spLocks/>
          </p:cNvSpPr>
          <p:nvPr/>
        </p:nvSpPr>
        <p:spPr>
          <a:xfrm>
            <a:off x="122518" y="484983"/>
            <a:ext cx="8871357"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Profitability along the supply chain in Madagascar</a:t>
            </a:r>
            <a:endParaRPr lang="en-GB" kern="0" dirty="0"/>
          </a:p>
        </p:txBody>
      </p:sp>
      <p:pic>
        <p:nvPicPr>
          <p:cNvPr id="12" name="Content Placeholder 8"/>
          <p:cNvPicPr>
            <a:picLocks noChangeAspect="1"/>
          </p:cNvPicPr>
          <p:nvPr/>
        </p:nvPicPr>
        <p:blipFill rotWithShape="1">
          <a:blip r:embed="rId4"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2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25</a:t>
            </a:fld>
            <a:endParaRPr lang="en-US" dirty="0"/>
          </a:p>
        </p:txBody>
      </p:sp>
      <p:pic>
        <p:nvPicPr>
          <p:cNvPr id="4" name="Picture 2" descr="http://www.pnas.org/content/110/23/9193/F1.large.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696" y="0"/>
            <a:ext cx="9282696" cy="699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0314" y="213198"/>
            <a:ext cx="8315097" cy="646331"/>
          </a:xfrm>
          <a:prstGeom prst="rect">
            <a:avLst/>
          </a:prstGeom>
          <a:solidFill>
            <a:schemeClr val="bg1"/>
          </a:solidFill>
        </p:spPr>
        <p:txBody>
          <a:bodyPr wrap="none">
            <a:spAutoFit/>
          </a:bodyPr>
          <a:lstStyle/>
          <a:p>
            <a:pPr>
              <a:defRPr/>
            </a:pPr>
            <a:r>
              <a:rPr lang="en-GB" sz="3600" b="1" dirty="0" smtClean="0">
                <a:solidFill>
                  <a:srgbClr val="09357B"/>
                </a:solidFill>
                <a:latin typeface="+mn-lt"/>
              </a:rPr>
              <a:t>What is the threat posed by disease?</a:t>
            </a:r>
            <a:endParaRPr lang="en-GB" sz="3600" b="1" dirty="0">
              <a:solidFill>
                <a:srgbClr val="09357B"/>
              </a:solidFill>
              <a:latin typeface="+mn-lt"/>
            </a:endParaRPr>
          </a:p>
        </p:txBody>
      </p:sp>
    </p:spTree>
    <p:extLst>
      <p:ext uri="{BB962C8B-B14F-4D97-AF65-F5344CB8AC3E}">
        <p14:creationId xmlns:p14="http://schemas.microsoft.com/office/powerpoint/2010/main" val="23035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164" y="1667017"/>
            <a:ext cx="8995835" cy="4815670"/>
          </a:xfrm>
          <a:prstGeom prst="rect">
            <a:avLst/>
          </a:prstGeom>
        </p:spPr>
      </p:pic>
      <p:sp>
        <p:nvSpPr>
          <p:cNvPr id="5" name="TextBox 4"/>
          <p:cNvSpPr txBox="1"/>
          <p:nvPr/>
        </p:nvSpPr>
        <p:spPr>
          <a:xfrm>
            <a:off x="148165" y="521642"/>
            <a:ext cx="8995835" cy="830997"/>
          </a:xfrm>
          <a:prstGeom prst="rect">
            <a:avLst/>
          </a:prstGeom>
          <a:noFill/>
        </p:spPr>
        <p:txBody>
          <a:bodyPr wrap="square" rtlCol="0">
            <a:spAutoFit/>
          </a:bodyPr>
          <a:lstStyle/>
          <a:p>
            <a:r>
              <a:rPr lang="en-GB" b="1" dirty="0" smtClean="0">
                <a:solidFill>
                  <a:schemeClr val="tx2"/>
                </a:solidFill>
              </a:rPr>
              <a:t>Routes and volumes of amphibian imports into the UK (LHR) – 2009-2012 </a:t>
            </a:r>
            <a:endParaRPr lang="en-GB" b="1" dirty="0">
              <a:solidFill>
                <a:schemeClr val="tx2"/>
              </a:solidFill>
            </a:endParaRPr>
          </a:p>
        </p:txBody>
      </p:sp>
      <p:sp>
        <p:nvSpPr>
          <p:cNvPr id="2" name="TextBox 1"/>
          <p:cNvSpPr txBox="1"/>
          <p:nvPr/>
        </p:nvSpPr>
        <p:spPr>
          <a:xfrm>
            <a:off x="5802525" y="1365875"/>
            <a:ext cx="3225563" cy="1148007"/>
          </a:xfrm>
          <a:prstGeom prst="rect">
            <a:avLst/>
          </a:prstGeom>
          <a:noFill/>
          <a:ln>
            <a:solidFill>
              <a:srgbClr val="FF0000"/>
            </a:solidFill>
          </a:ln>
        </p:spPr>
        <p:txBody>
          <a:bodyPr wrap="none" rtlCol="0">
            <a:spAutoFit/>
          </a:bodyPr>
          <a:lstStyle/>
          <a:p>
            <a:pPr marL="342900" indent="-342900">
              <a:buFont typeface="Arial" panose="020B0604020202020204" pitchFamily="34" charset="0"/>
              <a:buChar char="•"/>
            </a:pPr>
            <a:r>
              <a:rPr lang="en-GB" sz="1400" dirty="0" smtClean="0">
                <a:solidFill>
                  <a:srgbClr val="FF0000"/>
                </a:solidFill>
              </a:rPr>
              <a:t>12 countries involved (</a:t>
            </a:r>
            <a:r>
              <a:rPr lang="en-GB" sz="1400" i="1" dirty="0" err="1" smtClean="0">
                <a:solidFill>
                  <a:srgbClr val="FF0000"/>
                </a:solidFill>
              </a:rPr>
              <a:t>Bd</a:t>
            </a:r>
            <a:r>
              <a:rPr lang="en-GB" sz="1400" i="1" dirty="0" smtClean="0">
                <a:solidFill>
                  <a:srgbClr val="FF0000"/>
                </a:solidFill>
              </a:rPr>
              <a:t> </a:t>
            </a:r>
            <a:r>
              <a:rPr lang="en-GB" sz="1400" dirty="0" smtClean="0">
                <a:solidFill>
                  <a:srgbClr val="FF0000"/>
                </a:solidFill>
              </a:rPr>
              <a:t>from 2)</a:t>
            </a:r>
          </a:p>
          <a:p>
            <a:pPr marL="342900" indent="-342900">
              <a:buFont typeface="Arial" panose="020B0604020202020204" pitchFamily="34" charset="0"/>
              <a:buChar char="•"/>
            </a:pPr>
            <a:r>
              <a:rPr lang="en-GB" sz="1400" dirty="0" smtClean="0">
                <a:solidFill>
                  <a:srgbClr val="FF0000"/>
                </a:solidFill>
              </a:rPr>
              <a:t>73% from 3 countries</a:t>
            </a:r>
          </a:p>
          <a:p>
            <a:pPr marL="342900" indent="-342900">
              <a:buFont typeface="Arial" panose="020B0604020202020204" pitchFamily="34" charset="0"/>
              <a:buChar char="•"/>
            </a:pPr>
            <a:r>
              <a:rPr lang="en-GB" sz="1400" dirty="0" smtClean="0">
                <a:solidFill>
                  <a:srgbClr val="FF0000"/>
                </a:solidFill>
              </a:rPr>
              <a:t>19-1000 animals per consignment</a:t>
            </a:r>
          </a:p>
          <a:p>
            <a:pPr marL="342900" indent="-342900">
              <a:buFont typeface="Arial" panose="020B0604020202020204" pitchFamily="34" charset="0"/>
              <a:buChar char="•"/>
            </a:pPr>
            <a:r>
              <a:rPr lang="en-GB" sz="1400" dirty="0" smtClean="0">
                <a:solidFill>
                  <a:srgbClr val="FF0000"/>
                </a:solidFill>
              </a:rPr>
              <a:t>25% re-exported</a:t>
            </a:r>
          </a:p>
        </p:txBody>
      </p:sp>
      <p:sp>
        <p:nvSpPr>
          <p:cNvPr id="6" name="Rectangle 5"/>
          <p:cNvSpPr/>
          <p:nvPr/>
        </p:nvSpPr>
        <p:spPr bwMode="auto">
          <a:xfrm>
            <a:off x="386318" y="6406585"/>
            <a:ext cx="4720037"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indent="-342900"/>
            <a:r>
              <a:rPr lang="en-GB" sz="1600" dirty="0" err="1" smtClean="0"/>
              <a:t>Wombwell</a:t>
            </a:r>
            <a:r>
              <a:rPr lang="en-GB" sz="1600" dirty="0" smtClean="0"/>
              <a:t>, E. PhD thesis, </a:t>
            </a:r>
            <a:r>
              <a:rPr lang="en-GB" sz="1600" dirty="0" err="1" smtClean="0"/>
              <a:t>Univ</a:t>
            </a:r>
            <a:r>
              <a:rPr lang="en-GB" sz="1600" dirty="0" smtClean="0"/>
              <a:t> of Kent (2014).</a:t>
            </a:r>
            <a:endParaRPr kumimoji="0" lang="en-GB"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4340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97124" y="6406585"/>
            <a:ext cx="6398976" cy="368865"/>
          </a:xfrm>
        </p:spPr>
        <p:txBody>
          <a:bodyPr/>
          <a:lstStyle/>
          <a:p>
            <a:r>
              <a:rPr lang="nl-NL" dirty="0" smtClean="0"/>
              <a:t>Footer text</a:t>
            </a:r>
            <a:endParaRPr lang="en-GB"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27</a:t>
            </a:fld>
            <a:endParaRPr lang="en-US" dirty="0"/>
          </a:p>
        </p:txBody>
      </p:sp>
      <p:sp>
        <p:nvSpPr>
          <p:cNvPr id="14" name="Rectangle 13"/>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386318" y="6406585"/>
            <a:ext cx="4720037"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indent="-342900"/>
            <a:r>
              <a:rPr lang="en-GB" sz="1600" dirty="0" err="1" smtClean="0"/>
              <a:t>Wombwell</a:t>
            </a:r>
            <a:r>
              <a:rPr lang="en-GB" sz="1600" dirty="0" smtClean="0"/>
              <a:t>, E. PhD thesis, </a:t>
            </a:r>
            <a:r>
              <a:rPr lang="en-GB" sz="1600" dirty="0" err="1" smtClean="0"/>
              <a:t>Univ</a:t>
            </a:r>
            <a:r>
              <a:rPr lang="en-GB" sz="1600" dirty="0" smtClean="0"/>
              <a:t> of Kent (2014).</a:t>
            </a:r>
            <a:endParaRPr kumimoji="0" lang="en-GB" sz="1600" b="0" i="0" u="none" strike="noStrike" cap="none" normalizeH="0" baseline="0" dirty="0" smtClean="0">
              <a:ln>
                <a:noFill/>
              </a:ln>
              <a:solidFill>
                <a:schemeClr val="tx1"/>
              </a:solidFill>
              <a:effectLst/>
            </a:endParaRPr>
          </a:p>
        </p:txBody>
      </p:sp>
      <p:sp>
        <p:nvSpPr>
          <p:cNvPr id="7" name="Title 2"/>
          <p:cNvSpPr txBox="1">
            <a:spLocks/>
          </p:cNvSpPr>
          <p:nvPr/>
        </p:nvSpPr>
        <p:spPr>
          <a:xfrm>
            <a:off x="497124" y="518383"/>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Transmission of </a:t>
            </a:r>
            <a:r>
              <a:rPr lang="en-GB" i="1" kern="0" dirty="0" err="1" smtClean="0"/>
              <a:t>Bd</a:t>
            </a:r>
            <a:r>
              <a:rPr lang="en-GB" kern="0" dirty="0" smtClean="0"/>
              <a:t> along the trade chain</a:t>
            </a:r>
            <a:endParaRPr lang="en-GB" kern="0" dirty="0"/>
          </a:p>
        </p:txBody>
      </p:sp>
      <p:pic>
        <p:nvPicPr>
          <p:cNvPr id="1026" name="Picture 2" descr="Image result for animal reception centre heathrow">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7124" y="1411641"/>
            <a:ext cx="2058882" cy="141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59613" y="1431743"/>
            <a:ext cx="2146742" cy="978729"/>
          </a:xfrm>
          <a:prstGeom prst="rect">
            <a:avLst/>
          </a:prstGeom>
          <a:solidFill>
            <a:schemeClr val="bg1"/>
          </a:solidFill>
          <a:ln w="12700">
            <a:solidFill>
              <a:schemeClr val="tx1"/>
            </a:solidFill>
          </a:ln>
        </p:spPr>
        <p:txBody>
          <a:bodyPr wrap="none" rtlCol="0">
            <a:spAutoFit/>
          </a:bodyPr>
          <a:lstStyle/>
          <a:p>
            <a:r>
              <a:rPr lang="en-GB" sz="1600" i="1" dirty="0" err="1"/>
              <a:t>Bd</a:t>
            </a:r>
            <a:r>
              <a:rPr lang="en-GB" sz="1600" i="1" dirty="0"/>
              <a:t> present in</a:t>
            </a:r>
            <a:r>
              <a:rPr lang="en-GB" sz="1600" i="1" dirty="0" smtClean="0"/>
              <a:t>:</a:t>
            </a:r>
            <a:endParaRPr lang="en-GB" sz="1600" dirty="0" smtClean="0"/>
          </a:p>
          <a:p>
            <a:r>
              <a:rPr lang="en-GB" sz="1600" dirty="0" smtClean="0"/>
              <a:t>12% of consignments</a:t>
            </a:r>
          </a:p>
          <a:p>
            <a:r>
              <a:rPr lang="en-GB" sz="1600" dirty="0" smtClean="0"/>
              <a:t>3.6% of amphibians</a:t>
            </a:r>
            <a:endParaRPr lang="en-GB" sz="1600" dirty="0"/>
          </a:p>
        </p:txBody>
      </p:sp>
      <p:pic>
        <p:nvPicPr>
          <p:cNvPr id="25" name="Picture 2" descr="Image result for reptile sho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7230" y="2514193"/>
            <a:ext cx="2051285" cy="136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972517" y="2610215"/>
            <a:ext cx="1486304" cy="658642"/>
          </a:xfrm>
          <a:prstGeom prst="rect">
            <a:avLst/>
          </a:prstGeom>
          <a:solidFill>
            <a:schemeClr val="bg1"/>
          </a:solidFill>
          <a:ln w="12700">
            <a:solidFill>
              <a:schemeClr val="tx1"/>
            </a:solidFill>
          </a:ln>
        </p:spPr>
        <p:txBody>
          <a:bodyPr wrap="none" rtlCol="0">
            <a:spAutoFit/>
          </a:bodyPr>
          <a:lstStyle/>
          <a:p>
            <a:r>
              <a:rPr lang="en-GB" sz="1600" i="1" dirty="0" err="1" smtClean="0"/>
              <a:t>Bd</a:t>
            </a:r>
            <a:r>
              <a:rPr lang="en-GB" sz="1600" i="1" dirty="0" smtClean="0"/>
              <a:t> present in:</a:t>
            </a:r>
          </a:p>
          <a:p>
            <a:r>
              <a:rPr lang="en-GB" sz="1600" dirty="0" smtClean="0"/>
              <a:t>17 % of shops</a:t>
            </a:r>
          </a:p>
        </p:txBody>
      </p:sp>
      <p:pic>
        <p:nvPicPr>
          <p:cNvPr id="3074" name="Picture 2" descr="Exo Terra Glass Terrarium Medium Tall - 60x45x60c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6938" y="3587508"/>
            <a:ext cx="1396007" cy="13960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ombina orientalis">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24189" y="4983515"/>
            <a:ext cx="1436913" cy="867479"/>
          </a:xfrm>
          <a:prstGeom prst="rect">
            <a:avLst/>
          </a:prstGeom>
          <a:noFill/>
          <a:extLst>
            <a:ext uri="{909E8E84-426E-40DD-AFC4-6F175D3DCCD1}">
              <a14:hiddenFill xmlns:a14="http://schemas.microsoft.com/office/drawing/2010/main">
                <a:solidFill>
                  <a:srgbClr val="FFFFFF"/>
                </a:solidFill>
              </a14:hiddenFill>
            </a:ext>
          </a:extLst>
        </p:spPr>
      </p:pic>
      <p:sp>
        <p:nvSpPr>
          <p:cNvPr id="16" name="Bent-Up Arrow 15"/>
          <p:cNvSpPr/>
          <p:nvPr/>
        </p:nvSpPr>
        <p:spPr bwMode="auto">
          <a:xfrm rot="5400000">
            <a:off x="1660630" y="2832168"/>
            <a:ext cx="606804" cy="903880"/>
          </a:xfrm>
          <a:prstGeom prst="bentUp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rgbClr val="FF0000"/>
              </a:solidFill>
              <a:effectLst/>
              <a:latin typeface="Arial" charset="0"/>
              <a:cs typeface="Arial" charset="0"/>
            </a:endParaRPr>
          </a:p>
        </p:txBody>
      </p:sp>
      <p:sp>
        <p:nvSpPr>
          <p:cNvPr id="30" name="Bent-Up Arrow 29"/>
          <p:cNvSpPr/>
          <p:nvPr/>
        </p:nvSpPr>
        <p:spPr bwMode="auto">
          <a:xfrm rot="5400000">
            <a:off x="3851410" y="3833572"/>
            <a:ext cx="606804" cy="903880"/>
          </a:xfrm>
          <a:prstGeom prst="bentUp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rgbClr val="FF0000"/>
              </a:solidFill>
              <a:effectLst/>
              <a:latin typeface="Arial" charset="0"/>
              <a:cs typeface="Arial" charset="0"/>
            </a:endParaRPr>
          </a:p>
        </p:txBody>
      </p:sp>
      <p:sp>
        <p:nvSpPr>
          <p:cNvPr id="31" name="Bent-Up Arrow 30"/>
          <p:cNvSpPr/>
          <p:nvPr/>
        </p:nvSpPr>
        <p:spPr bwMode="auto">
          <a:xfrm rot="5400000">
            <a:off x="5703479" y="4834978"/>
            <a:ext cx="606804" cy="903880"/>
          </a:xfrm>
          <a:prstGeom prst="bentUp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rgbClr val="FF0000"/>
              </a:solidFill>
              <a:effectLst/>
              <a:latin typeface="Arial" charset="0"/>
              <a:cs typeface="Arial" charset="0"/>
            </a:endParaRPr>
          </a:p>
        </p:txBody>
      </p:sp>
      <p:sp>
        <p:nvSpPr>
          <p:cNvPr id="32" name="TextBox 31"/>
          <p:cNvSpPr txBox="1"/>
          <p:nvPr/>
        </p:nvSpPr>
        <p:spPr>
          <a:xfrm>
            <a:off x="6458821" y="3736391"/>
            <a:ext cx="1486304" cy="658642"/>
          </a:xfrm>
          <a:prstGeom prst="rect">
            <a:avLst/>
          </a:prstGeom>
          <a:solidFill>
            <a:schemeClr val="bg1"/>
          </a:solidFill>
          <a:ln w="12700">
            <a:solidFill>
              <a:schemeClr val="tx1"/>
            </a:solidFill>
          </a:ln>
        </p:spPr>
        <p:txBody>
          <a:bodyPr wrap="none" rtlCol="0">
            <a:spAutoFit/>
          </a:bodyPr>
          <a:lstStyle/>
          <a:p>
            <a:r>
              <a:rPr lang="en-GB" sz="1600" i="1" dirty="0" err="1" smtClean="0"/>
              <a:t>Bd</a:t>
            </a:r>
            <a:r>
              <a:rPr lang="en-GB" sz="1600" i="1" dirty="0" smtClean="0"/>
              <a:t> present in:</a:t>
            </a:r>
          </a:p>
          <a:p>
            <a:r>
              <a:rPr lang="en-GB" sz="1600" dirty="0"/>
              <a:t>6</a:t>
            </a:r>
            <a:r>
              <a:rPr lang="en-GB" sz="1600" dirty="0" smtClean="0"/>
              <a:t>% of </a:t>
            </a:r>
            <a:r>
              <a:rPr lang="en-GB" sz="1600" dirty="0" err="1" smtClean="0"/>
              <a:t>vivaria</a:t>
            </a:r>
            <a:endParaRPr lang="en-GB" sz="1600" dirty="0" smtClean="0"/>
          </a:p>
        </p:txBody>
      </p:sp>
      <p:sp>
        <p:nvSpPr>
          <p:cNvPr id="33" name="TextBox 32"/>
          <p:cNvSpPr txBox="1"/>
          <p:nvPr/>
        </p:nvSpPr>
        <p:spPr>
          <a:xfrm>
            <a:off x="7342645" y="5850994"/>
            <a:ext cx="1677756" cy="904863"/>
          </a:xfrm>
          <a:prstGeom prst="rect">
            <a:avLst/>
          </a:prstGeom>
          <a:solidFill>
            <a:schemeClr val="bg1"/>
          </a:solidFill>
          <a:ln w="12700">
            <a:solidFill>
              <a:schemeClr val="tx1"/>
            </a:solidFill>
          </a:ln>
        </p:spPr>
        <p:txBody>
          <a:bodyPr wrap="square" rtlCol="0">
            <a:spAutoFit/>
          </a:bodyPr>
          <a:lstStyle/>
          <a:p>
            <a:r>
              <a:rPr lang="en-GB" sz="1600" i="1" dirty="0" err="1" smtClean="0"/>
              <a:t>Bd</a:t>
            </a:r>
            <a:r>
              <a:rPr lang="en-GB" sz="1600" i="1" dirty="0" smtClean="0"/>
              <a:t> present in:</a:t>
            </a:r>
          </a:p>
          <a:p>
            <a:r>
              <a:rPr lang="en-GB" sz="1600" dirty="0"/>
              <a:t>6</a:t>
            </a:r>
            <a:r>
              <a:rPr lang="en-GB" sz="1600" dirty="0" smtClean="0"/>
              <a:t>% of amphibians</a:t>
            </a:r>
          </a:p>
        </p:txBody>
      </p:sp>
    </p:spTree>
    <p:extLst>
      <p:ext uri="{BB962C8B-B14F-4D97-AF65-F5344CB8AC3E}">
        <p14:creationId xmlns:p14="http://schemas.microsoft.com/office/powerpoint/2010/main" val="22285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16" grpId="0" animBg="1"/>
      <p:bldP spid="30" grpId="0" animBg="1"/>
      <p:bldP spid="31"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reptilesupershow.com/wp-content/uploads/2013/01/fbcovers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26883" y="2811247"/>
            <a:ext cx="4534983" cy="1679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28</a:t>
            </a:fld>
            <a:endParaRPr lang="en-US" dirty="0"/>
          </a:p>
        </p:txBody>
      </p:sp>
      <p:pic>
        <p:nvPicPr>
          <p:cNvPr id="5" name="Content Placeholder 8"/>
          <p:cNvPicPr>
            <a:picLocks noChangeAspect="1"/>
          </p:cNvPicPr>
          <p:nvPr/>
        </p:nvPicPr>
        <p:blipFill rotWithShape="1">
          <a:blip r:embed="rId3"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273" y="1745087"/>
            <a:ext cx="2667009" cy="1781562"/>
          </a:xfrm>
          <a:prstGeom prst="rect">
            <a:avLst/>
          </a:prstGeom>
          <a:ln>
            <a:noFill/>
          </a:ln>
          <a:effectLst>
            <a:outerShdw blurRad="292100" dist="139700" dir="2700000" algn="tl" rotWithShape="0">
              <a:srgbClr val="333333">
                <a:alpha val="65000"/>
              </a:srgbClr>
            </a:outerShdw>
          </a:effectLst>
        </p:spPr>
      </p:pic>
      <p:pic>
        <p:nvPicPr>
          <p:cNvPr id="1027" name="Picture 3" descr="G:\Data stick\BVZS\IMG_333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90263" y="2133772"/>
            <a:ext cx="1667021" cy="2222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reptile sho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35580" y="1662564"/>
            <a:ext cx="1927595" cy="127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4012" y="4597567"/>
            <a:ext cx="3365024" cy="2289858"/>
          </a:xfrm>
          <a:prstGeom prst="rect">
            <a:avLst/>
          </a:prstGeom>
          <a:noFill/>
        </p:spPr>
        <p:txBody>
          <a:bodyPr wrap="none" rtlCol="0">
            <a:spAutoFit/>
          </a:bodyPr>
          <a:lstStyle/>
          <a:p>
            <a:pPr marL="457200" indent="-457200">
              <a:buFont typeface="Arial" pitchFamily="34" charset="0"/>
              <a:buChar char="•"/>
            </a:pPr>
            <a:r>
              <a:rPr lang="en-GB" sz="1800" dirty="0"/>
              <a:t>i</a:t>
            </a:r>
            <a:r>
              <a:rPr lang="en-GB" sz="1800" dirty="0" smtClean="0"/>
              <a:t>mpact on wild populations</a:t>
            </a:r>
          </a:p>
          <a:p>
            <a:pPr marL="457200" indent="-457200">
              <a:buFont typeface="Arial" pitchFamily="34" charset="0"/>
              <a:buChar char="•"/>
            </a:pPr>
            <a:r>
              <a:rPr lang="en-GB" sz="1800" dirty="0" smtClean="0"/>
              <a:t>socioeconomic drivers</a:t>
            </a:r>
          </a:p>
          <a:p>
            <a:pPr marL="457200" indent="-457200">
              <a:buFont typeface="Arial" pitchFamily="34" charset="0"/>
              <a:buChar char="•"/>
            </a:pPr>
            <a:r>
              <a:rPr lang="en-GB" sz="1800" dirty="0" smtClean="0"/>
              <a:t>livelihoods</a:t>
            </a:r>
          </a:p>
          <a:p>
            <a:pPr marL="457200" indent="-457200">
              <a:buFont typeface="Arial" pitchFamily="34" charset="0"/>
              <a:buChar char="•"/>
            </a:pPr>
            <a:r>
              <a:rPr lang="en-GB" sz="1800" dirty="0" smtClean="0"/>
              <a:t>legislation</a:t>
            </a:r>
          </a:p>
          <a:p>
            <a:pPr marL="457200" indent="-457200">
              <a:buFont typeface="Arial" pitchFamily="34" charset="0"/>
              <a:buChar char="•"/>
            </a:pPr>
            <a:r>
              <a:rPr lang="en-GB" sz="1800" dirty="0" smtClean="0"/>
              <a:t>enforcement</a:t>
            </a:r>
          </a:p>
          <a:p>
            <a:endParaRPr lang="en-GB" dirty="0"/>
          </a:p>
        </p:txBody>
      </p:sp>
      <p:sp>
        <p:nvSpPr>
          <p:cNvPr id="12" name="TextBox 11"/>
          <p:cNvSpPr txBox="1"/>
          <p:nvPr/>
        </p:nvSpPr>
        <p:spPr>
          <a:xfrm>
            <a:off x="4715195" y="4579434"/>
            <a:ext cx="2467342" cy="2169825"/>
          </a:xfrm>
          <a:prstGeom prst="rect">
            <a:avLst/>
          </a:prstGeom>
          <a:noFill/>
        </p:spPr>
        <p:txBody>
          <a:bodyPr wrap="none" rtlCol="0">
            <a:spAutoFit/>
          </a:bodyPr>
          <a:lstStyle/>
          <a:p>
            <a:pPr marL="457200" indent="-457200">
              <a:buFont typeface="Arial" pitchFamily="34" charset="0"/>
              <a:buChar char="•"/>
            </a:pPr>
            <a:r>
              <a:rPr lang="en-GB" sz="1800" dirty="0" smtClean="0"/>
              <a:t>education</a:t>
            </a:r>
          </a:p>
          <a:p>
            <a:pPr marL="457200" indent="-457200">
              <a:buFont typeface="Arial" pitchFamily="34" charset="0"/>
              <a:buChar char="•"/>
            </a:pPr>
            <a:r>
              <a:rPr lang="en-GB" sz="1800" dirty="0" smtClean="0"/>
              <a:t>biosecurity</a:t>
            </a:r>
          </a:p>
          <a:p>
            <a:pPr marL="457200" indent="-457200">
              <a:buFont typeface="Arial" pitchFamily="34" charset="0"/>
              <a:buChar char="•"/>
            </a:pPr>
            <a:r>
              <a:rPr lang="en-GB" sz="1800" dirty="0" err="1"/>
              <a:t>i</a:t>
            </a:r>
            <a:r>
              <a:rPr lang="en-GB" sz="1800" dirty="0" err="1" smtClean="0"/>
              <a:t>nvasives</a:t>
            </a:r>
            <a:r>
              <a:rPr lang="en-GB" sz="1800" dirty="0" smtClean="0"/>
              <a:t>/disease</a:t>
            </a:r>
          </a:p>
          <a:p>
            <a:pPr marL="457200" indent="-457200">
              <a:buFont typeface="Arial" pitchFamily="34" charset="0"/>
              <a:buChar char="•"/>
            </a:pPr>
            <a:r>
              <a:rPr lang="en-GB" sz="1800" dirty="0" smtClean="0"/>
              <a:t>legislation</a:t>
            </a:r>
          </a:p>
          <a:p>
            <a:pPr marL="457200" indent="-457200">
              <a:buFont typeface="Arial" pitchFamily="34" charset="0"/>
              <a:buChar char="•"/>
            </a:pPr>
            <a:r>
              <a:rPr lang="en-GB" sz="1800" dirty="0" smtClean="0"/>
              <a:t>enforcement</a:t>
            </a:r>
          </a:p>
          <a:p>
            <a:endParaRPr lang="en-GB" sz="1800" dirty="0"/>
          </a:p>
        </p:txBody>
      </p:sp>
      <p:sp>
        <p:nvSpPr>
          <p:cNvPr id="13"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Tackling the problems</a:t>
            </a:r>
            <a:endParaRPr lang="en-GB" kern="0" dirty="0"/>
          </a:p>
        </p:txBody>
      </p:sp>
      <p:sp>
        <p:nvSpPr>
          <p:cNvPr id="7" name="TextBox 6"/>
          <p:cNvSpPr txBox="1"/>
          <p:nvPr/>
        </p:nvSpPr>
        <p:spPr>
          <a:xfrm>
            <a:off x="668367" y="1105060"/>
            <a:ext cx="1208985" cy="461665"/>
          </a:xfrm>
          <a:prstGeom prst="rect">
            <a:avLst/>
          </a:prstGeom>
          <a:noFill/>
        </p:spPr>
        <p:txBody>
          <a:bodyPr wrap="none" rtlCol="0">
            <a:spAutoFit/>
          </a:bodyPr>
          <a:lstStyle/>
          <a:p>
            <a:r>
              <a:rPr lang="en-GB" b="1" i="1" dirty="0" smtClean="0">
                <a:solidFill>
                  <a:srgbClr val="002060"/>
                </a:solidFill>
              </a:rPr>
              <a:t>Supply</a:t>
            </a:r>
            <a:endParaRPr lang="en-GB" b="1" i="1" dirty="0">
              <a:solidFill>
                <a:srgbClr val="002060"/>
              </a:solidFill>
            </a:endParaRPr>
          </a:p>
        </p:txBody>
      </p:sp>
      <p:sp>
        <p:nvSpPr>
          <p:cNvPr id="14" name="TextBox 13"/>
          <p:cNvSpPr txBox="1"/>
          <p:nvPr/>
        </p:nvSpPr>
        <p:spPr>
          <a:xfrm>
            <a:off x="4924551" y="1105060"/>
            <a:ext cx="1399742" cy="461665"/>
          </a:xfrm>
          <a:prstGeom prst="rect">
            <a:avLst/>
          </a:prstGeom>
          <a:noFill/>
        </p:spPr>
        <p:txBody>
          <a:bodyPr wrap="none" rtlCol="0">
            <a:spAutoFit/>
          </a:bodyPr>
          <a:lstStyle/>
          <a:p>
            <a:r>
              <a:rPr lang="en-GB" b="1" i="1" dirty="0" smtClean="0">
                <a:solidFill>
                  <a:srgbClr val="002060"/>
                </a:solidFill>
              </a:rPr>
              <a:t>Demand</a:t>
            </a:r>
            <a:endParaRPr lang="en-GB" b="1" i="1" dirty="0">
              <a:solidFill>
                <a:srgbClr val="002060"/>
              </a:solidFill>
            </a:endParaRPr>
          </a:p>
        </p:txBody>
      </p:sp>
      <p:sp>
        <p:nvSpPr>
          <p:cNvPr id="9" name="Right Arrow 8"/>
          <p:cNvSpPr/>
          <p:nvPr/>
        </p:nvSpPr>
        <p:spPr bwMode="auto">
          <a:xfrm>
            <a:off x="2220364" y="1208745"/>
            <a:ext cx="2494509" cy="357980"/>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200273" y="5664346"/>
            <a:ext cx="2177167" cy="84122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4535838" y="5643001"/>
            <a:ext cx="2177167" cy="84122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9692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0.7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strVal val="#ppt_w*0.70"/>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Effect transition="in" filter="fade">
                                      <p:cBhvr>
                                        <p:cTn id="4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7" grpId="0"/>
      <p:bldP spid="14" grpId="0"/>
      <p:bldP spid="9" grpId="0" animBg="1"/>
      <p:bldP spid="10"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29</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7"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The effect of bans</a:t>
            </a:r>
            <a:endParaRPr lang="en-GB" kern="0" dirty="0"/>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72" y="1281273"/>
            <a:ext cx="6799146" cy="557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75848" y="4522912"/>
            <a:ext cx="1968152" cy="1323439"/>
          </a:xfrm>
          <a:prstGeom prst="rect">
            <a:avLst/>
          </a:prstGeom>
          <a:noFill/>
        </p:spPr>
        <p:txBody>
          <a:bodyPr wrap="square" rtlCol="0">
            <a:spAutoFit/>
          </a:bodyPr>
          <a:lstStyle/>
          <a:p>
            <a:r>
              <a:rPr lang="en-GB" sz="1600" dirty="0" err="1" smtClean="0"/>
              <a:t>Rivalan</a:t>
            </a:r>
            <a:r>
              <a:rPr lang="en-GB" sz="1600" dirty="0" smtClean="0"/>
              <a:t> </a:t>
            </a:r>
            <a:r>
              <a:rPr lang="en-GB" sz="1600" i="1" dirty="0" smtClean="0"/>
              <a:t>et al.</a:t>
            </a:r>
            <a:r>
              <a:rPr lang="en-GB" sz="1600" dirty="0" smtClean="0"/>
              <a:t> Can bans stimulate wildlife trade? </a:t>
            </a:r>
            <a:r>
              <a:rPr lang="en-GB" sz="1600" i="1" dirty="0" smtClean="0"/>
              <a:t>Nature</a:t>
            </a:r>
            <a:r>
              <a:rPr lang="en-GB" sz="1600" dirty="0" smtClean="0"/>
              <a:t> </a:t>
            </a:r>
            <a:r>
              <a:rPr lang="en-GB" sz="1600" b="1" dirty="0" smtClean="0"/>
              <a:t>447</a:t>
            </a:r>
            <a:r>
              <a:rPr lang="en-GB" sz="1600" dirty="0" smtClean="0"/>
              <a:t>: 529-530</a:t>
            </a:r>
            <a:r>
              <a:rPr lang="en-GB" sz="1600" dirty="0"/>
              <a:t> </a:t>
            </a:r>
            <a:r>
              <a:rPr lang="en-GB" sz="1600" dirty="0" smtClean="0"/>
              <a:t>(2007).</a:t>
            </a:r>
            <a:endParaRPr lang="en-GB" sz="1600" dirty="0"/>
          </a:p>
        </p:txBody>
      </p:sp>
    </p:spTree>
    <p:extLst>
      <p:ext uri="{BB962C8B-B14F-4D97-AF65-F5344CB8AC3E}">
        <p14:creationId xmlns:p14="http://schemas.microsoft.com/office/powerpoint/2010/main" val="362142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27594076"/>
              </p:ext>
            </p:extLst>
          </p:nvPr>
        </p:nvGraphicFramePr>
        <p:xfrm>
          <a:off x="203200" y="352575"/>
          <a:ext cx="8859826" cy="5494928"/>
        </p:xfrm>
        <a:graphic>
          <a:graphicData uri="http://schemas.openxmlformats.org/drawingml/2006/table">
            <a:tbl>
              <a:tblPr firstRow="1" bandRow="1">
                <a:tableStyleId>{5C22544A-7EE6-4342-B048-85BDC9FD1C3A}</a:tableStyleId>
              </a:tblPr>
              <a:tblGrid>
                <a:gridCol w="4400368"/>
                <a:gridCol w="4459458"/>
              </a:tblGrid>
              <a:tr h="723319">
                <a:tc>
                  <a:txBody>
                    <a:bodyPr/>
                    <a:lstStyle/>
                    <a:p>
                      <a:r>
                        <a:rPr lang="en-GB" dirty="0" smtClean="0"/>
                        <a:t>Benefits of the trade in reptiles and amphibians</a:t>
                      </a:r>
                      <a:endParaRPr lang="en-GB" dirty="0"/>
                    </a:p>
                  </a:txBody>
                  <a:tcPr/>
                </a:tc>
                <a:tc>
                  <a:txBody>
                    <a:bodyPr/>
                    <a:lstStyle/>
                    <a:p>
                      <a:r>
                        <a:rPr lang="en-GB" dirty="0" smtClean="0"/>
                        <a:t>Risks of the trade in reptiles and amphibians</a:t>
                      </a:r>
                      <a:endParaRPr lang="en-GB" dirty="0"/>
                    </a:p>
                  </a:txBody>
                  <a:tcPr/>
                </a:tc>
              </a:tr>
              <a:tr h="638400">
                <a:tc>
                  <a:txBody>
                    <a:bodyPr/>
                    <a:lstStyle/>
                    <a:p>
                      <a:r>
                        <a:rPr lang="en-GB" dirty="0" smtClean="0"/>
                        <a:t>Positive</a:t>
                      </a:r>
                      <a:r>
                        <a:rPr lang="en-GB" baseline="0" dirty="0" smtClean="0"/>
                        <a:t> effects on h</a:t>
                      </a:r>
                      <a:r>
                        <a:rPr lang="en-GB" dirty="0" smtClean="0"/>
                        <a:t>uman health</a:t>
                      </a:r>
                      <a:r>
                        <a:rPr lang="en-GB" baseline="0" dirty="0" smtClean="0"/>
                        <a:t> and wellbeing</a:t>
                      </a:r>
                      <a:endParaRPr lang="en-GB" dirty="0"/>
                    </a:p>
                  </a:txBody>
                  <a:tcPr/>
                </a:tc>
                <a:tc>
                  <a:txBody>
                    <a:bodyPr/>
                    <a:lstStyle/>
                    <a:p>
                      <a:r>
                        <a:rPr lang="en-GB" dirty="0" smtClean="0"/>
                        <a:t>Negative</a:t>
                      </a:r>
                      <a:r>
                        <a:rPr lang="en-GB" baseline="0" dirty="0" smtClean="0"/>
                        <a:t> effects on h</a:t>
                      </a:r>
                      <a:r>
                        <a:rPr lang="en-GB" dirty="0" smtClean="0"/>
                        <a:t>uman health and wellbeing</a:t>
                      </a:r>
                      <a:endParaRPr lang="en-GB" dirty="0"/>
                    </a:p>
                  </a:txBody>
                  <a:tcPr/>
                </a:tc>
              </a:tr>
              <a:tr h="703747">
                <a:tc>
                  <a:txBody>
                    <a:bodyPr/>
                    <a:lstStyle/>
                    <a:p>
                      <a:r>
                        <a:rPr lang="en-GB" dirty="0" smtClean="0"/>
                        <a:t>Keeping</a:t>
                      </a:r>
                      <a:r>
                        <a:rPr lang="en-GB" baseline="0" dirty="0" smtClean="0"/>
                        <a:t> animals is educational</a:t>
                      </a:r>
                      <a:endParaRPr lang="en-GB" dirty="0"/>
                    </a:p>
                  </a:txBody>
                  <a:tcPr/>
                </a:tc>
                <a:tc>
                  <a:txBody>
                    <a:bodyPr/>
                    <a:lstStyle/>
                    <a:p>
                      <a:r>
                        <a:rPr lang="en-GB" baseline="0" dirty="0" smtClean="0"/>
                        <a:t>Keeping animals sends inappropriate educational messages</a:t>
                      </a:r>
                      <a:endParaRPr lang="en-GB" dirty="0"/>
                    </a:p>
                  </a:txBody>
                  <a:tcPr/>
                </a:tc>
              </a:tr>
              <a:tr h="402141">
                <a:tc>
                  <a:txBody>
                    <a:bodyPr/>
                    <a:lstStyle/>
                    <a:p>
                      <a:r>
                        <a:rPr lang="en-GB" dirty="0" smtClean="0"/>
                        <a:t>Sustainable use benefits conservation</a:t>
                      </a:r>
                      <a:endParaRPr lang="en-GB" dirty="0"/>
                    </a:p>
                  </a:txBody>
                  <a:tcPr/>
                </a:tc>
                <a:tc>
                  <a:txBody>
                    <a:bodyPr/>
                    <a:lstStyle/>
                    <a:p>
                      <a:r>
                        <a:rPr lang="en-GB" dirty="0" smtClean="0"/>
                        <a:t>Collection</a:t>
                      </a:r>
                      <a:r>
                        <a:rPr lang="en-GB" baseline="0" dirty="0" smtClean="0"/>
                        <a:t> is detrimental to conservation</a:t>
                      </a:r>
                      <a:endParaRPr lang="en-GB" dirty="0"/>
                    </a:p>
                  </a:txBody>
                  <a:tcPr/>
                </a:tc>
              </a:tr>
              <a:tr h="703747">
                <a:tc>
                  <a:txBody>
                    <a:bodyPr/>
                    <a:lstStyle/>
                    <a:p>
                      <a:r>
                        <a:rPr lang="en-GB" dirty="0" smtClean="0"/>
                        <a:t>Environmental conditions for</a:t>
                      </a:r>
                      <a:r>
                        <a:rPr lang="en-GB" baseline="0" dirty="0" smtClean="0"/>
                        <a:t> captive animals easy to reproduce</a:t>
                      </a:r>
                      <a:endParaRPr lang="en-GB" dirty="0"/>
                    </a:p>
                  </a:txBody>
                  <a:tcPr/>
                </a:tc>
                <a:tc>
                  <a:txBody>
                    <a:bodyPr/>
                    <a:lstStyle/>
                    <a:p>
                      <a:r>
                        <a:rPr lang="en-GB" dirty="0" smtClean="0"/>
                        <a:t>Difficult</a:t>
                      </a:r>
                      <a:r>
                        <a:rPr lang="en-GB" baseline="0" dirty="0" smtClean="0"/>
                        <a:t> to reproduce stress-free conditions for many species</a:t>
                      </a:r>
                      <a:endParaRPr lang="en-GB" dirty="0"/>
                    </a:p>
                  </a:txBody>
                  <a:tcPr/>
                </a:tc>
              </a:tr>
              <a:tr h="703747">
                <a:tc>
                  <a:txBody>
                    <a:bodyPr/>
                    <a:lstStyle/>
                    <a:p>
                      <a:r>
                        <a:rPr lang="en-GB" dirty="0" smtClean="0"/>
                        <a:t>Captive bred animals relieve pressure</a:t>
                      </a:r>
                      <a:r>
                        <a:rPr lang="en-GB" baseline="0" dirty="0" smtClean="0"/>
                        <a:t> on wild populations</a:t>
                      </a:r>
                      <a:endParaRPr lang="en-GB" dirty="0"/>
                    </a:p>
                  </a:txBody>
                  <a:tcPr/>
                </a:tc>
                <a:tc>
                  <a:txBody>
                    <a:bodyPr/>
                    <a:lstStyle/>
                    <a:p>
                      <a:r>
                        <a:rPr lang="en-GB" dirty="0" smtClean="0"/>
                        <a:t>Captive bred</a:t>
                      </a:r>
                      <a:r>
                        <a:rPr lang="en-GB" baseline="0" dirty="0" smtClean="0"/>
                        <a:t> animals stimulate trade for wild animals</a:t>
                      </a:r>
                      <a:endParaRPr lang="en-GB" dirty="0"/>
                    </a:p>
                  </a:txBody>
                  <a:tcPr/>
                </a:tc>
              </a:tr>
              <a:tr h="703747">
                <a:tc>
                  <a:txBody>
                    <a:bodyPr/>
                    <a:lstStyle/>
                    <a:p>
                      <a:r>
                        <a:rPr lang="en-GB" dirty="0" smtClean="0"/>
                        <a:t>Trade results in benefits for local communities</a:t>
                      </a:r>
                      <a:endParaRPr lang="en-GB" dirty="0"/>
                    </a:p>
                  </a:txBody>
                  <a:tcPr/>
                </a:tc>
                <a:tc>
                  <a:txBody>
                    <a:bodyPr/>
                    <a:lstStyle/>
                    <a:p>
                      <a:r>
                        <a:rPr lang="en-GB" dirty="0" smtClean="0"/>
                        <a:t>Trade</a:t>
                      </a:r>
                      <a:r>
                        <a:rPr lang="en-GB" baseline="0" dirty="0" smtClean="0"/>
                        <a:t> results in illegal activity and e</a:t>
                      </a:r>
                      <a:r>
                        <a:rPr lang="en-GB" dirty="0" smtClean="0"/>
                        <a:t>conomic benefits that are unequally shared</a:t>
                      </a:r>
                      <a:endParaRPr lang="en-GB" dirty="0"/>
                    </a:p>
                  </a:txBody>
                  <a:tcPr/>
                </a:tc>
              </a:tr>
              <a:tr h="703747">
                <a:tc>
                  <a:txBody>
                    <a:bodyPr/>
                    <a:lstStyle/>
                    <a:p>
                      <a:r>
                        <a:rPr lang="en-GB" dirty="0" smtClean="0"/>
                        <a:t>Study</a:t>
                      </a:r>
                      <a:r>
                        <a:rPr lang="en-GB" baseline="0" dirty="0" smtClean="0"/>
                        <a:t> of captive animals can produce important research</a:t>
                      </a:r>
                      <a:endParaRPr lang="en-GB" dirty="0"/>
                    </a:p>
                  </a:txBody>
                  <a:tcPr/>
                </a:tc>
                <a:tc>
                  <a:txBody>
                    <a:bodyPr/>
                    <a:lstStyle/>
                    <a:p>
                      <a:r>
                        <a:rPr lang="en-GB" dirty="0" smtClean="0"/>
                        <a:t>Trade spreads invasive species and disease</a:t>
                      </a:r>
                      <a:endParaRPr lang="en-GB" dirty="0"/>
                    </a:p>
                  </a:txBody>
                  <a:tcPr/>
                </a:tc>
              </a:tr>
            </a:tbl>
          </a:graphicData>
        </a:graphic>
      </p:graphicFrame>
    </p:spTree>
    <p:extLst>
      <p:ext uri="{BB962C8B-B14F-4D97-AF65-F5344CB8AC3E}">
        <p14:creationId xmlns:p14="http://schemas.microsoft.com/office/powerpoint/2010/main" val="3432926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Conclusions</a:t>
            </a:r>
            <a:endParaRPr lang="en-GB" kern="0" dirty="0"/>
          </a:p>
        </p:txBody>
      </p:sp>
      <p:sp>
        <p:nvSpPr>
          <p:cNvPr id="5" name="TextBox 4"/>
          <p:cNvSpPr txBox="1"/>
          <p:nvPr/>
        </p:nvSpPr>
        <p:spPr>
          <a:xfrm>
            <a:off x="372492" y="1399875"/>
            <a:ext cx="6302630" cy="5252720"/>
          </a:xfrm>
          <a:prstGeom prst="rect">
            <a:avLst/>
          </a:prstGeom>
          <a:noFill/>
        </p:spPr>
        <p:txBody>
          <a:bodyPr wrap="square" rtlCol="0">
            <a:spAutoFit/>
          </a:bodyPr>
          <a:lstStyle/>
          <a:p>
            <a:pPr marL="457200" indent="-457200">
              <a:spcBef>
                <a:spcPts val="2000"/>
              </a:spcBef>
              <a:buFont typeface="Arial" panose="020B0604020202020204" pitchFamily="34" charset="0"/>
              <a:buChar char="•"/>
            </a:pPr>
            <a:r>
              <a:rPr lang="en-GB" sz="2800" dirty="0" smtClean="0"/>
              <a:t>Shifting demand and supply</a:t>
            </a:r>
          </a:p>
          <a:p>
            <a:pPr marL="457200" indent="-457200">
              <a:spcBef>
                <a:spcPts val="2000"/>
              </a:spcBef>
              <a:buFont typeface="Arial" panose="020B0604020202020204" pitchFamily="34" charset="0"/>
              <a:buChar char="•"/>
            </a:pPr>
            <a:r>
              <a:rPr lang="en-GB" sz="2800" dirty="0" smtClean="0"/>
              <a:t>Sustainable harvesting is difficult to demonstrate</a:t>
            </a:r>
          </a:p>
          <a:p>
            <a:pPr marL="457200" indent="-457200">
              <a:spcBef>
                <a:spcPts val="2000"/>
              </a:spcBef>
              <a:buFont typeface="Arial" panose="020B0604020202020204" pitchFamily="34" charset="0"/>
              <a:buChar char="•"/>
            </a:pPr>
            <a:r>
              <a:rPr lang="en-GB" sz="2800" dirty="0" smtClean="0"/>
              <a:t>Local communities may benefit little from the trade</a:t>
            </a:r>
          </a:p>
          <a:p>
            <a:pPr marL="457200" indent="-457200">
              <a:spcBef>
                <a:spcPts val="2000"/>
              </a:spcBef>
              <a:buFont typeface="Arial" panose="020B0604020202020204" pitchFamily="34" charset="0"/>
              <a:buChar char="•"/>
            </a:pPr>
            <a:r>
              <a:rPr lang="en-GB" sz="2800" dirty="0" smtClean="0"/>
              <a:t>Disease may be a growing issue</a:t>
            </a:r>
          </a:p>
          <a:p>
            <a:pPr marL="457200" indent="-457200">
              <a:spcBef>
                <a:spcPts val="2000"/>
              </a:spcBef>
              <a:buFont typeface="Arial" panose="020B0604020202020204" pitchFamily="34" charset="0"/>
              <a:buChar char="•"/>
            </a:pPr>
            <a:r>
              <a:rPr lang="en-GB" sz="2800" dirty="0" smtClean="0"/>
              <a:t>Bans unlikely to work</a:t>
            </a:r>
          </a:p>
          <a:p>
            <a:pPr marL="457200" indent="-457200">
              <a:spcBef>
                <a:spcPts val="2000"/>
              </a:spcBef>
              <a:buFont typeface="Arial" panose="020B0604020202020204" pitchFamily="34" charset="0"/>
              <a:buChar char="•"/>
            </a:pPr>
            <a:r>
              <a:rPr lang="en-GB" sz="2800" dirty="0" smtClean="0"/>
              <a:t>Work with all stakeholders along the demand – supply chain!</a:t>
            </a:r>
          </a:p>
        </p:txBody>
      </p:sp>
      <p:pic>
        <p:nvPicPr>
          <p:cNvPr id="6" name="Picture 6" descr="solarFrogReadingBook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75121" y="1555637"/>
            <a:ext cx="2468880" cy="397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8"/>
          <p:cNvPicPr>
            <a:picLocks noChangeAspect="1"/>
          </p:cNvPicPr>
          <p:nvPr/>
        </p:nvPicPr>
        <p:blipFill rotWithShape="1">
          <a:blip r:embed="rId3"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1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Madagasikara Voakajy new.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457200"/>
            <a:ext cx="1519127" cy="1371600"/>
          </a:xfrm>
          <a:prstGeom prst="rect">
            <a:avLst/>
          </a:prstGeom>
        </p:spPr>
      </p:pic>
      <p:pic>
        <p:nvPicPr>
          <p:cNvPr id="7" name="Image 6" descr="Calumma_logo4.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8800" y="4953000"/>
            <a:ext cx="2215006" cy="1371600"/>
          </a:xfrm>
          <a:prstGeom prst="rect">
            <a:avLst/>
          </a:prstGeom>
        </p:spPr>
      </p:pic>
      <p:pic>
        <p:nvPicPr>
          <p:cNvPr id="3074" name="Picture 2" descr="G:\Photo poster\DBA.bm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62400" y="533400"/>
            <a:ext cx="3008426" cy="1371600"/>
          </a:xfrm>
          <a:prstGeom prst="rect">
            <a:avLst/>
          </a:prstGeom>
          <a:noFill/>
        </p:spPr>
      </p:pic>
      <p:pic>
        <p:nvPicPr>
          <p:cNvPr id="3075" name="Picture 3" descr="G:\Photo poster\DARWIN.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3505200"/>
            <a:ext cx="3108960" cy="3108960"/>
          </a:xfrm>
          <a:prstGeom prst="rect">
            <a:avLst/>
          </a:prstGeom>
          <a:noFill/>
        </p:spPr>
      </p:pic>
      <p:pic>
        <p:nvPicPr>
          <p:cNvPr id="3076" name="Picture 4" descr="G:\Photo poster\logo Madagascar National Park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79409" y="2057400"/>
            <a:ext cx="992591" cy="1737360"/>
          </a:xfrm>
          <a:prstGeom prst="rect">
            <a:avLst/>
          </a:prstGeom>
          <a:noFill/>
        </p:spPr>
      </p:pic>
      <p:pic>
        <p:nvPicPr>
          <p:cNvPr id="3077" name="Picture 5" descr="G:\Photo poster\IUCN.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8600" y="2057400"/>
            <a:ext cx="1600210" cy="1554480"/>
          </a:xfrm>
          <a:prstGeom prst="rect">
            <a:avLst/>
          </a:prstGeom>
          <a:noFill/>
        </p:spPr>
      </p:pic>
      <p:pic>
        <p:nvPicPr>
          <p:cNvPr id="3078" name="Picture 6" descr="G:\Photo poster\Minenv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15200" y="457200"/>
            <a:ext cx="1197521" cy="1371600"/>
          </a:xfrm>
          <a:prstGeom prst="rect">
            <a:avLst/>
          </a:prstGeom>
          <a:noFill/>
        </p:spPr>
      </p:pic>
      <p:pic>
        <p:nvPicPr>
          <p:cNvPr id="3079" name="Picture 7" descr="G:\Photo poster\logo_univ_toliara.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057400" y="2133600"/>
            <a:ext cx="1246913" cy="1371600"/>
          </a:xfrm>
          <a:prstGeom prst="rect">
            <a:avLst/>
          </a:prstGeom>
          <a:noFill/>
        </p:spPr>
      </p:pic>
      <p:pic>
        <p:nvPicPr>
          <p:cNvPr id="14"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62114" y="2133600"/>
            <a:ext cx="2408712" cy="961576"/>
          </a:xfrm>
          <a:prstGeom prst="rect">
            <a:avLst/>
          </a:prstGeom>
          <a:noFill/>
          <a:ln w="9525">
            <a:noFill/>
            <a:miter lim="800000"/>
            <a:headEnd/>
            <a:tailEnd/>
          </a:ln>
        </p:spPr>
      </p:pic>
      <p:pic>
        <p:nvPicPr>
          <p:cNvPr id="3080"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191000" y="5181600"/>
            <a:ext cx="1427354" cy="1463040"/>
          </a:xfrm>
          <a:prstGeom prst="rect">
            <a:avLst/>
          </a:prstGeom>
          <a:noFill/>
          <a:ln w="9525">
            <a:noFill/>
            <a:miter lim="800000"/>
            <a:headEnd/>
            <a:tailEnd/>
          </a:ln>
          <a:effectLst/>
        </p:spPr>
      </p:pic>
      <p:pic>
        <p:nvPicPr>
          <p:cNvPr id="3081" name="Picture 9" descr="G:\Photo poster\chameleon_studios_log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67400" y="5334000"/>
            <a:ext cx="1562187" cy="1371600"/>
          </a:xfrm>
          <a:prstGeom prst="rect">
            <a:avLst/>
          </a:prstGeom>
          <a:noFill/>
        </p:spPr>
      </p:pic>
      <p:pic>
        <p:nvPicPr>
          <p:cNvPr id="3082" name="Picture 10"/>
          <p:cNvPicPr>
            <a:picLocks noChangeAspect="1" noChangeArrowheads="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8017" y="4073005"/>
            <a:ext cx="3597191" cy="810974"/>
          </a:xfrm>
          <a:prstGeom prst="rect">
            <a:avLst/>
          </a:prstGeom>
          <a:noFill/>
          <a:ln w="9525">
            <a:noFill/>
            <a:miter lim="800000"/>
            <a:headEnd/>
            <a:tailEnd/>
          </a:ln>
        </p:spPr>
      </p:pic>
      <p:sp>
        <p:nvSpPr>
          <p:cNvPr id="3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083" name="Object 11"/>
          <p:cNvGraphicFramePr>
            <a:graphicFrameLocks noChangeAspect="1"/>
          </p:cNvGraphicFramePr>
          <p:nvPr>
            <p:extLst>
              <p:ext uri="{D42A27DB-BD31-4B8C-83A1-F6EECF244321}">
                <p14:modId xmlns:p14="http://schemas.microsoft.com/office/powerpoint/2010/main" val="3325983086"/>
              </p:ext>
            </p:extLst>
          </p:nvPr>
        </p:nvGraphicFramePr>
        <p:xfrm>
          <a:off x="7750721" y="5181600"/>
          <a:ext cx="762000" cy="1162373"/>
        </p:xfrm>
        <a:graphic>
          <a:graphicData uri="http://schemas.openxmlformats.org/presentationml/2006/ole">
            <mc:AlternateContent xmlns:mc="http://schemas.openxmlformats.org/markup-compatibility/2006">
              <mc:Choice xmlns:v="urn:schemas-microsoft-com:vml" Requires="v">
                <p:oleObj spid="_x0000_s1098" name="Picture" r:id="rId16" imgW="589836" imgH="896102" progId="Word.Picture.8">
                  <p:embed/>
                </p:oleObj>
              </mc:Choice>
              <mc:Fallback>
                <p:oleObj name="Picture" r:id="rId16" imgW="589836" imgH="896102" progId="Word.Picture.8">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50721" y="5181600"/>
                        <a:ext cx="762000" cy="11623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1524000" y="6324600"/>
            <a:ext cx="2667000" cy="338554"/>
          </a:xfrm>
          <a:prstGeom prst="rect">
            <a:avLst/>
          </a:prstGeom>
          <a:noFill/>
        </p:spPr>
        <p:txBody>
          <a:bodyPr wrap="square" rtlCol="0">
            <a:spAutoFit/>
          </a:bodyPr>
          <a:lstStyle/>
          <a:p>
            <a:r>
              <a:rPr lang="fr-FR" sz="1600" b="1" i="1" dirty="0" smtClean="0">
                <a:solidFill>
                  <a:schemeClr val="accent3">
                    <a:lumMod val="50000"/>
                  </a:schemeClr>
                </a:solidFill>
                <a:latin typeface="Baskerville Old Face" pitchFamily="18" charset="0"/>
              </a:rPr>
              <a:t>Calumma Ecological Services</a:t>
            </a:r>
            <a:endParaRPr lang="fr-FR" sz="1600" b="1" i="1" dirty="0">
              <a:solidFill>
                <a:schemeClr val="accent3">
                  <a:lumMod val="50000"/>
                </a:schemeClr>
              </a:solidFill>
              <a:latin typeface="Baskerville Old Face" pitchFamily="18" charset="0"/>
            </a:endParaRPr>
          </a:p>
        </p:txBody>
      </p:sp>
      <p:pic>
        <p:nvPicPr>
          <p:cNvPr id="1030" name="Picture 6" descr="BHS Logo"/>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123728" y="3717032"/>
            <a:ext cx="1224136" cy="1092979"/>
          </a:xfrm>
          <a:prstGeom prst="rect">
            <a:avLst/>
          </a:prstGeom>
          <a:noFill/>
        </p:spPr>
      </p:pic>
      <p:sp>
        <p:nvSpPr>
          <p:cNvPr id="2" name="TextBox 1"/>
          <p:cNvSpPr txBox="1"/>
          <p:nvPr/>
        </p:nvSpPr>
        <p:spPr>
          <a:xfrm>
            <a:off x="2138968" y="792480"/>
            <a:ext cx="2162451" cy="978729"/>
          </a:xfrm>
          <a:prstGeom prst="rect">
            <a:avLst/>
          </a:prstGeom>
          <a:noFill/>
          <a:ln>
            <a:solidFill>
              <a:schemeClr val="tx1"/>
            </a:solidFill>
          </a:ln>
        </p:spPr>
        <p:txBody>
          <a:bodyPr wrap="none" rtlCol="0">
            <a:spAutoFit/>
          </a:bodyPr>
          <a:lstStyle/>
          <a:p>
            <a:r>
              <a:rPr lang="en-GB" sz="1600" dirty="0" smtClean="0">
                <a:latin typeface="Arial Black" panose="020B0A04020102020204" pitchFamily="34" charset="0"/>
              </a:rPr>
              <a:t>Heathrow</a:t>
            </a:r>
          </a:p>
          <a:p>
            <a:r>
              <a:rPr lang="en-GB" sz="1600" dirty="0" smtClean="0">
                <a:latin typeface="Arial Black" panose="020B0A04020102020204" pitchFamily="34" charset="0"/>
              </a:rPr>
              <a:t>Animal Reception</a:t>
            </a:r>
          </a:p>
          <a:p>
            <a:r>
              <a:rPr lang="en-GB" sz="1600" dirty="0" smtClean="0">
                <a:latin typeface="Arial Black" panose="020B0A04020102020204" pitchFamily="34" charset="0"/>
              </a:rPr>
              <a:t>Centre</a:t>
            </a:r>
            <a:endParaRPr lang="en-GB" sz="1600" dirty="0">
              <a:latin typeface="Arial Black" panose="020B0A04020102020204" pitchFamily="34" charset="0"/>
            </a:endParaRPr>
          </a:p>
        </p:txBody>
      </p:sp>
      <p:pic>
        <p:nvPicPr>
          <p:cNvPr id="1031" name="Picture 7" descr="zsl"/>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429586" y="3718560"/>
            <a:ext cx="1455333" cy="9344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304314" y="2383726"/>
            <a:ext cx="1509825" cy="1023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466613" y="3095176"/>
            <a:ext cx="904955" cy="885022"/>
          </a:xfrm>
          <a:prstGeom prst="rect">
            <a:avLst/>
          </a:prstGeom>
        </p:spPr>
      </p:pic>
    </p:spTree>
    <p:extLst>
      <p:ext uri="{BB962C8B-B14F-4D97-AF65-F5344CB8AC3E}">
        <p14:creationId xmlns:p14="http://schemas.microsoft.com/office/powerpoint/2010/main" val="2526415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bearded dragon">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1927" y="1208330"/>
            <a:ext cx="3021565" cy="18947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4</a:t>
            </a:fld>
            <a:endParaRPr lang="en-US" dirty="0"/>
          </a:p>
        </p:txBody>
      </p:sp>
      <p:pic>
        <p:nvPicPr>
          <p:cNvPr id="5" name="Content Placeholder 8"/>
          <p:cNvPicPr>
            <a:picLocks noChangeAspect="1"/>
          </p:cNvPicPr>
          <p:nvPr/>
        </p:nvPicPr>
        <p:blipFill rotWithShape="1">
          <a:blip r:embed="rId4"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7"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Human health and wellbeing?</a:t>
            </a:r>
            <a:endParaRPr lang="en-GB" kern="0" dirty="0"/>
          </a:p>
        </p:txBody>
      </p:sp>
      <p:pic>
        <p:nvPicPr>
          <p:cNvPr id="1026" name="Picture 2" descr="Image result for happy dog and owner">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3200" y="1208331"/>
            <a:ext cx="3714750" cy="2324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aquarium">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58044" y="1924169"/>
            <a:ext cx="5545755" cy="3209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vivarium">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74024" y="3488438"/>
            <a:ext cx="5443367" cy="3291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i love my bearded dragon">
            <a:hlinkClick r:id="rId11"/>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033846" y="1112069"/>
            <a:ext cx="2110153" cy="225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4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salmonella poisonin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4154" y="3990082"/>
            <a:ext cx="2909338" cy="194184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5</a:t>
            </a:fld>
            <a:endParaRPr lang="en-US" dirty="0"/>
          </a:p>
        </p:txBody>
      </p:sp>
      <p:pic>
        <p:nvPicPr>
          <p:cNvPr id="5" name="Content Placeholder 8"/>
          <p:cNvPicPr>
            <a:picLocks noChangeAspect="1"/>
          </p:cNvPicPr>
          <p:nvPr/>
        </p:nvPicPr>
        <p:blipFill rotWithShape="1">
          <a:blip r:embed="rId4"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9218" name="Picture 2" descr="Image result for salmonella poisonin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94533" y="3722686"/>
            <a:ext cx="4008080" cy="29372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569439" y="528797"/>
            <a:ext cx="8291513"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Human health and wellbeing?</a:t>
            </a:r>
            <a:endParaRPr lang="en-GB" kern="0" dirty="0"/>
          </a:p>
        </p:txBody>
      </p:sp>
      <p:pic>
        <p:nvPicPr>
          <p:cNvPr id="9222" name="Picture 6" descr="Image result for allergy to dogs">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94533" y="1156201"/>
            <a:ext cx="3622112" cy="247598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reptile bites">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2622" y="1243168"/>
            <a:ext cx="3395406" cy="24305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et reptile cartoon">
            <a:hlinkClick r:id="rId11"/>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386319" y="3834295"/>
            <a:ext cx="3456944" cy="284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6</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7" name="Title 2"/>
          <p:cNvSpPr txBox="1">
            <a:spLocks/>
          </p:cNvSpPr>
          <p:nvPr/>
        </p:nvSpPr>
        <p:spPr>
          <a:xfrm>
            <a:off x="521680" y="309450"/>
            <a:ext cx="8502650"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Improving technology </a:t>
            </a:r>
            <a:r>
              <a:rPr lang="en-GB" kern="0" dirty="0" smtClean="0"/>
              <a:t>improves welfare but drives </a:t>
            </a:r>
            <a:r>
              <a:rPr lang="en-GB" kern="0" dirty="0" smtClean="0"/>
              <a:t>trade </a:t>
            </a:r>
            <a:r>
              <a:rPr lang="en-GB" kern="0" dirty="0" smtClean="0"/>
              <a:t>dynamics </a:t>
            </a:r>
            <a:endParaRPr lang="en-GB" kern="0" dirty="0"/>
          </a:p>
        </p:txBody>
      </p:sp>
      <p:pic>
        <p:nvPicPr>
          <p:cNvPr id="10242" name="Picture 2" descr="Image result for reptile husbandry products">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873" y="1318260"/>
            <a:ext cx="3281321" cy="318409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reptile care products">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03452" y="1613681"/>
            <a:ext cx="2247900" cy="16922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roRep Livefood Care Kit Large 30 x 19 x 23cm"/>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37212" y="3668952"/>
            <a:ext cx="3490870" cy="275241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Arcadia D3 UV Basking Lamp"/>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03199" y="3945620"/>
            <a:ext cx="3434013" cy="286981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reptile thermostat">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95396" y="1322927"/>
            <a:ext cx="2859405" cy="234602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reptile datalogger">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28082" y="3668952"/>
            <a:ext cx="1974434" cy="197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50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dirty="0" smtClean="0"/>
              <a:t>Footer text</a:t>
            </a:r>
            <a:endParaRPr lang="en-GB"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7</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8" name="Title 2"/>
          <p:cNvSpPr txBox="1">
            <a:spLocks/>
          </p:cNvSpPr>
          <p:nvPr/>
        </p:nvSpPr>
        <p:spPr>
          <a:xfrm>
            <a:off x="152400" y="523022"/>
            <a:ext cx="8991600"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2400" kern="0" dirty="0" smtClean="0"/>
              <a:t>Dynamics of the trade: changes in supply, demand and price</a:t>
            </a:r>
            <a:endParaRPr lang="en-GB" sz="2400" kern="0" dirty="0"/>
          </a:p>
        </p:txBody>
      </p:sp>
      <p:sp>
        <p:nvSpPr>
          <p:cNvPr id="4" name="AutoShape 4" descr="Image result for ben tapley zs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8808" y="1290930"/>
            <a:ext cx="2477859" cy="2477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304800" y="4594830"/>
            <a:ext cx="7939994" cy="2080570"/>
          </a:xfrm>
          <a:prstGeom prst="rect">
            <a:avLst/>
          </a:prstGeom>
          <a:noFill/>
        </p:spPr>
        <p:txBody>
          <a:bodyPr wrap="none" rtlCol="0">
            <a:spAutoFit/>
          </a:bodyPr>
          <a:lstStyle/>
          <a:p>
            <a:pPr marL="457200" indent="-457200">
              <a:buFont typeface="Arial" panose="020B0604020202020204" pitchFamily="34" charset="0"/>
              <a:buChar char="•"/>
            </a:pPr>
            <a:r>
              <a:rPr lang="en-GB" sz="2000" dirty="0" smtClean="0"/>
              <a:t>Number of species in the trade doubled between 1993 and 2005</a:t>
            </a:r>
          </a:p>
          <a:p>
            <a:pPr marL="457200" indent="-457200">
              <a:buFont typeface="Arial" panose="020B0604020202020204" pitchFamily="34" charset="0"/>
              <a:buChar char="•"/>
            </a:pPr>
            <a:r>
              <a:rPr lang="en-GB" sz="2000" dirty="0" smtClean="0"/>
              <a:t>Only about a third were common to both periods</a:t>
            </a:r>
          </a:p>
          <a:p>
            <a:pPr marL="457200" indent="-457200">
              <a:buFont typeface="Arial" panose="020B0604020202020204" pitchFamily="34" charset="0"/>
              <a:buChar char="•"/>
            </a:pPr>
            <a:r>
              <a:rPr lang="en-GB" sz="2000" dirty="0" smtClean="0"/>
              <a:t>General increase in price, but wide variation between species</a:t>
            </a:r>
          </a:p>
          <a:p>
            <a:pPr marL="457200" indent="-457200">
              <a:buFont typeface="Arial" panose="020B0604020202020204" pitchFamily="34" charset="0"/>
              <a:buChar char="•"/>
            </a:pPr>
            <a:r>
              <a:rPr lang="en-GB" sz="2000" dirty="0" smtClean="0"/>
              <a:t>Unusual colour morphs increase in price by &lt;1000%</a:t>
            </a:r>
          </a:p>
          <a:p>
            <a:endParaRPr lang="en-GB" dirty="0"/>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199" y="1290930"/>
            <a:ext cx="5760022" cy="316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407963" y="1290930"/>
            <a:ext cx="5555258" cy="316852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12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dirty="0" smtClean="0"/>
              <a:t>Footer text</a:t>
            </a:r>
            <a:endParaRPr lang="en-GB"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8</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200" y="6505575"/>
            <a:ext cx="20174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8" name="Title 2"/>
          <p:cNvSpPr txBox="1">
            <a:spLocks/>
          </p:cNvSpPr>
          <p:nvPr/>
        </p:nvSpPr>
        <p:spPr>
          <a:xfrm>
            <a:off x="152400" y="523022"/>
            <a:ext cx="8991600"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2400" kern="0" dirty="0" smtClean="0"/>
              <a:t>Dynamics of the trade: changes in supply, demand and price</a:t>
            </a:r>
            <a:endParaRPr lang="en-GB" sz="2400" kern="0" dirty="0"/>
          </a:p>
        </p:txBody>
      </p:sp>
      <p:sp>
        <p:nvSpPr>
          <p:cNvPr id="4" name="AutoShape 4" descr="Image result for ben tapley zs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304800" y="4594830"/>
            <a:ext cx="7939994" cy="2080570"/>
          </a:xfrm>
          <a:prstGeom prst="rect">
            <a:avLst/>
          </a:prstGeom>
          <a:noFill/>
        </p:spPr>
        <p:txBody>
          <a:bodyPr wrap="none" rtlCol="0">
            <a:spAutoFit/>
          </a:bodyPr>
          <a:lstStyle/>
          <a:p>
            <a:pPr marL="457200" indent="-457200">
              <a:buFont typeface="Arial" panose="020B0604020202020204" pitchFamily="34" charset="0"/>
              <a:buChar char="•"/>
            </a:pPr>
            <a:r>
              <a:rPr lang="en-GB" sz="2000" dirty="0" smtClean="0"/>
              <a:t>Number of species in the trade doubled between 1993 and 2005</a:t>
            </a:r>
          </a:p>
          <a:p>
            <a:pPr marL="457200" indent="-457200">
              <a:buFont typeface="Arial" panose="020B0604020202020204" pitchFamily="34" charset="0"/>
              <a:buChar char="•"/>
            </a:pPr>
            <a:r>
              <a:rPr lang="en-GB" sz="2000" dirty="0" smtClean="0"/>
              <a:t>Only about a third were common to both periods</a:t>
            </a:r>
          </a:p>
          <a:p>
            <a:pPr marL="457200" indent="-457200">
              <a:buFont typeface="Arial" panose="020B0604020202020204" pitchFamily="34" charset="0"/>
              <a:buChar char="•"/>
            </a:pPr>
            <a:r>
              <a:rPr lang="en-GB" sz="2000" dirty="0" smtClean="0"/>
              <a:t>General increase in price, but wide variation between species</a:t>
            </a:r>
          </a:p>
          <a:p>
            <a:pPr marL="457200" indent="-457200">
              <a:buFont typeface="Arial" panose="020B0604020202020204" pitchFamily="34" charset="0"/>
              <a:buChar char="•"/>
            </a:pPr>
            <a:r>
              <a:rPr lang="en-GB" sz="2000" dirty="0" smtClean="0"/>
              <a:t>Unusual colour morphs increase in price by &lt;1000%</a:t>
            </a:r>
          </a:p>
          <a:p>
            <a:endParaRPr lang="en-GB"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199" y="1290930"/>
            <a:ext cx="5760022" cy="316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407963" y="1290930"/>
            <a:ext cx="5555258" cy="316852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2050" name="Picture 2" descr="Image result for pet albino pyth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02832" y="1290930"/>
            <a:ext cx="2934290" cy="208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54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l-NL" smtClean="0"/>
              <a:t>Footer text</a:t>
            </a:r>
            <a:endParaRPr lang="en-GB"/>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9</a:t>
            </a:fld>
            <a:endParaRPr lang="en-US" dirty="0"/>
          </a:p>
        </p:txBody>
      </p:sp>
      <p:pic>
        <p:nvPicPr>
          <p:cNvPr id="5" name="Content Placeholder 8"/>
          <p:cNvPicPr>
            <a:picLocks noChangeAspect="1"/>
          </p:cNvPicPr>
          <p:nvPr/>
        </p:nvPicPr>
        <p:blipFill rotWithShape="1">
          <a:blip r:embed="rId2" cstate="email">
            <a:lum bright="-10000"/>
            <a:extLst>
              <a:ext uri="{28A0092B-C50C-407E-A947-70E740481C1C}">
                <a14:useLocalDpi xmlns:a14="http://schemas.microsoft.com/office/drawing/2010/main"/>
              </a:ext>
            </a:extLst>
          </a:blip>
          <a:srcRect b="29739"/>
          <a:stretch/>
        </p:blipFill>
        <p:spPr bwMode="auto">
          <a:xfrm>
            <a:off x="7373492" y="5949103"/>
            <a:ext cx="1375221" cy="55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3198" y="6504109"/>
            <a:ext cx="4636086" cy="35242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r>
              <a:rPr lang="en-GB" sz="1600" dirty="0" smtClean="0"/>
              <a:t>Carpenter</a:t>
            </a:r>
            <a:r>
              <a:rPr kumimoji="0" lang="en-GB" sz="1600" b="0" i="0" u="none" strike="noStrike" cap="none" normalizeH="0" baseline="0" dirty="0" smtClean="0">
                <a:ln>
                  <a:noFill/>
                </a:ln>
                <a:solidFill>
                  <a:schemeClr val="tx1"/>
                </a:solidFill>
                <a:effectLst/>
                <a:latin typeface="Arial" charset="0"/>
                <a:cs typeface="Arial" charset="0"/>
              </a:rPr>
              <a:t> </a:t>
            </a:r>
            <a:r>
              <a:rPr kumimoji="0" lang="en-GB" sz="1600" b="0" i="1" u="none" strike="noStrike" cap="none" normalizeH="0" baseline="0" dirty="0" smtClean="0">
                <a:ln>
                  <a:noFill/>
                </a:ln>
                <a:solidFill>
                  <a:schemeClr val="tx1"/>
                </a:solidFill>
                <a:effectLst/>
                <a:latin typeface="Arial" charset="0"/>
                <a:cs typeface="Arial" charset="0"/>
              </a:rPr>
              <a:t>et al.</a:t>
            </a:r>
            <a:r>
              <a:rPr kumimoji="0" lang="en-GB" sz="1600" b="0" i="0" u="none" strike="noStrike" cap="none" normalizeH="0" baseline="0" dirty="0" smtClean="0">
                <a:ln>
                  <a:noFill/>
                </a:ln>
                <a:solidFill>
                  <a:schemeClr val="tx1"/>
                </a:solidFill>
                <a:effectLst/>
                <a:latin typeface="Arial" charset="0"/>
                <a:cs typeface="Arial" charset="0"/>
              </a:rPr>
              <a:t> </a:t>
            </a:r>
            <a:r>
              <a:rPr lang="en-GB" sz="1600" i="1" dirty="0" smtClean="0"/>
              <a:t>Oryx</a:t>
            </a:r>
            <a:r>
              <a:rPr kumimoji="0" lang="en-GB" sz="1600" b="0" i="0" u="none" strike="noStrike" cap="none" normalizeH="0" baseline="0" dirty="0" smtClean="0">
                <a:ln>
                  <a:noFill/>
                </a:ln>
                <a:solidFill>
                  <a:schemeClr val="tx1"/>
                </a:solidFill>
                <a:effectLst/>
                <a:latin typeface="Arial" charset="0"/>
                <a:cs typeface="Arial" charset="0"/>
              </a:rPr>
              <a:t> </a:t>
            </a:r>
            <a:r>
              <a:rPr lang="en-GB" sz="1600" b="1" dirty="0" smtClean="0"/>
              <a:t>48</a:t>
            </a:r>
            <a:r>
              <a:rPr kumimoji="0" lang="en-GB" sz="1600" b="0" i="0" u="none" strike="noStrike" cap="none" normalizeH="0" baseline="0" dirty="0" smtClean="0">
                <a:ln>
                  <a:noFill/>
                </a:ln>
                <a:solidFill>
                  <a:schemeClr val="tx1"/>
                </a:solidFill>
                <a:effectLst/>
                <a:latin typeface="Arial" charset="0"/>
                <a:cs typeface="Arial" charset="0"/>
              </a:rPr>
              <a:t>: </a:t>
            </a:r>
            <a:r>
              <a:rPr lang="en-GB" sz="1600" dirty="0" smtClean="0"/>
              <a:t>568-574</a:t>
            </a:r>
            <a:r>
              <a:rPr kumimoji="0" lang="en-GB" sz="1600" b="0" i="0" u="none" strike="noStrike" cap="none" normalizeH="0" baseline="0" dirty="0" smtClean="0">
                <a:ln>
                  <a:noFill/>
                </a:ln>
                <a:solidFill>
                  <a:schemeClr val="tx1"/>
                </a:solidFill>
                <a:effectLst/>
                <a:latin typeface="Arial" charset="0"/>
                <a:cs typeface="Arial" charset="0"/>
              </a:rPr>
              <a:t> (</a:t>
            </a:r>
            <a:r>
              <a:rPr kumimoji="0" lang="en-GB" sz="1600" i="0" u="none" strike="noStrike" cap="none" normalizeH="0" baseline="0" dirty="0" smtClean="0">
                <a:ln>
                  <a:noFill/>
                </a:ln>
                <a:solidFill>
                  <a:schemeClr val="tx1"/>
                </a:solidFill>
                <a:effectLst/>
                <a:latin typeface="Arial" charset="0"/>
                <a:cs typeface="Arial" charset="0"/>
              </a:rPr>
              <a:t>2014</a:t>
            </a:r>
            <a:r>
              <a:rPr kumimoji="0" lang="en-GB" sz="1600" b="0" i="0" u="none" strike="noStrike" cap="none" normalizeH="0" baseline="0" dirty="0" smtClean="0">
                <a:ln>
                  <a:noFill/>
                </a:ln>
                <a:solidFill>
                  <a:schemeClr val="tx1"/>
                </a:solidFill>
                <a:effectLst/>
                <a:latin typeface="Arial" charset="0"/>
                <a:cs typeface="Arial" charset="0"/>
              </a:rPr>
              <a:t>)</a:t>
            </a:r>
          </a:p>
        </p:txBody>
      </p:sp>
      <p:sp>
        <p:nvSpPr>
          <p:cNvPr id="7" name="Title 2"/>
          <p:cNvSpPr txBox="1">
            <a:spLocks/>
          </p:cNvSpPr>
          <p:nvPr/>
        </p:nvSpPr>
        <p:spPr>
          <a:xfrm>
            <a:off x="569439" y="528797"/>
            <a:ext cx="8574561" cy="576263"/>
          </a:xfrm>
          <a:prstGeom prst="rect">
            <a:avLst/>
          </a:prstGeom>
        </p:spPr>
        <p:txBody>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dirty="0" smtClean="0"/>
              <a:t>Trade in top three CITES listed amphibians:</a:t>
            </a:r>
          </a:p>
          <a:p>
            <a:r>
              <a:rPr lang="en-GB" kern="0" dirty="0" smtClean="0"/>
              <a:t>1979-2007</a:t>
            </a:r>
            <a:endParaRPr lang="en-GB" kern="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440" y="1673894"/>
            <a:ext cx="8179274" cy="483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IMG_341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02971" y="1954391"/>
            <a:ext cx="858131" cy="867827"/>
          </a:xfrm>
          <a:prstGeom prst="rect">
            <a:avLst/>
          </a:prstGeom>
        </p:spPr>
      </p:pic>
      <p:sp>
        <p:nvSpPr>
          <p:cNvPr id="4" name="AutoShape 4" descr="Image result for dendrobates auratus CITES listin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bwMode="auto">
          <a:xfrm>
            <a:off x="1772529" y="2011680"/>
            <a:ext cx="3066755" cy="207732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804465" y="1978114"/>
            <a:ext cx="865163" cy="82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359791" y="1954391"/>
            <a:ext cx="1055077" cy="86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 descr="Image result for Dr Angus Carpe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85228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4299</TotalTime>
  <Words>1029</Words>
  <Application>Microsoft Office PowerPoint</Application>
  <PresentationFormat>On-screen Show (4:3)</PresentationFormat>
  <Paragraphs>183</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kent2013</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Kent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Generic Powerpoint template</dc:title>
  <dc:creator>Miles Banbery</dc:creator>
  <cp:lastModifiedBy>Richard Griffiths</cp:lastModifiedBy>
  <cp:revision>292</cp:revision>
  <dcterms:created xsi:type="dcterms:W3CDTF">2013-06-07T14:52:08Z</dcterms:created>
  <dcterms:modified xsi:type="dcterms:W3CDTF">2019-11-29T12:14:17Z</dcterms:modified>
</cp:coreProperties>
</file>